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7" r:id="rId2"/>
  </p:sldMasterIdLst>
  <p:notesMasterIdLst>
    <p:notesMasterId r:id="rId6"/>
  </p:notesMasterIdLst>
  <p:handoutMasterIdLst>
    <p:handoutMasterId r:id="rId7"/>
  </p:handoutMasterIdLst>
  <p:sldIdLst>
    <p:sldId id="256" r:id="rId3"/>
    <p:sldId id="258" r:id="rId4"/>
    <p:sldId id="260" r:id="rId5"/>
  </p:sldIdLst>
  <p:sldSz cx="7559675" cy="1069181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9"/>
    <p:restoredTop sz="96306"/>
  </p:normalViewPr>
  <p:slideViewPr>
    <p:cSldViewPr snapToGrid="0" snapToObjects="1">
      <p:cViewPr varScale="1">
        <p:scale>
          <a:sx n="75" d="100"/>
          <a:sy n="75" d="100"/>
        </p:scale>
        <p:origin x="3230" y="7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3" d="100"/>
          <a:sy n="63" d="100"/>
        </p:scale>
        <p:origin x="34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1DF4B0E-B990-DA47-87D8-20C1D43B47EF}"/>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E458C87A-BC4B-7242-8A82-8C548B1649B9}"/>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9282DB6-B465-1A4E-8349-2D3E199173A2}" type="datetimeFigureOut">
              <a:rPr lang="en-GB" smtClean="0"/>
              <a:t>19/02/2026</a:t>
            </a:fld>
            <a:endParaRPr lang="en-GB"/>
          </a:p>
        </p:txBody>
      </p:sp>
      <p:sp>
        <p:nvSpPr>
          <p:cNvPr id="4" name="Espace réservé du pied de page 3">
            <a:extLst>
              <a:ext uri="{FF2B5EF4-FFF2-40B4-BE49-F238E27FC236}">
                <a16:creationId xmlns:a16="http://schemas.microsoft.com/office/drawing/2014/main" id="{D10691E2-25F8-634B-A310-5E9A0A490DC9}"/>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35AEE8CC-D64C-504A-9607-F6C9BC36825D}"/>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57B7E564-C1FB-8D4B-A240-6CCCF1AF4811}" type="slidenum">
              <a:rPr lang="en-GB" smtClean="0"/>
              <a:t>‹#›</a:t>
            </a:fld>
            <a:endParaRPr lang="en-GB"/>
          </a:p>
        </p:txBody>
      </p:sp>
    </p:spTree>
    <p:extLst>
      <p:ext uri="{BB962C8B-B14F-4D97-AF65-F5344CB8AC3E}">
        <p14:creationId xmlns:p14="http://schemas.microsoft.com/office/powerpoint/2010/main" val="2518346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53F28ADA-1C70-864F-AF2C-FAF556B38805}" type="datetimeFigureOut">
              <a:rPr lang="en-GB" smtClean="0"/>
              <a:t>19/02/2026</a:t>
            </a:fld>
            <a:endParaRPr lang="en-GB"/>
          </a:p>
        </p:txBody>
      </p:sp>
      <p:sp>
        <p:nvSpPr>
          <p:cNvPr id="4" name="Espace réservé de l'image des diapositives 3"/>
          <p:cNvSpPr>
            <a:spLocks noGrp="1" noRot="1" noChangeAspect="1"/>
          </p:cNvSpPr>
          <p:nvPr>
            <p:ph type="sldImg" idx="2"/>
          </p:nvPr>
        </p:nvSpPr>
        <p:spPr>
          <a:xfrm>
            <a:off x="2157413" y="1233488"/>
            <a:ext cx="23542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E3D02BF-F874-EB48-82F2-908A098EBCA5}" type="slidenum">
              <a:rPr lang="en-GB" smtClean="0"/>
              <a:t>‹#›</a:t>
            </a:fld>
            <a:endParaRPr lang="en-GB"/>
          </a:p>
        </p:txBody>
      </p:sp>
    </p:spTree>
    <p:extLst>
      <p:ext uri="{BB962C8B-B14F-4D97-AF65-F5344CB8AC3E}">
        <p14:creationId xmlns:p14="http://schemas.microsoft.com/office/powerpoint/2010/main" val="535144641"/>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3D02BF-F874-EB48-82F2-908A098EBCA5}" type="slidenum">
              <a:rPr lang="en-GB" smtClean="0"/>
              <a:t>1</a:t>
            </a:fld>
            <a:endParaRPr lang="en-GB"/>
          </a:p>
        </p:txBody>
      </p:sp>
    </p:spTree>
    <p:extLst>
      <p:ext uri="{BB962C8B-B14F-4D97-AF65-F5344CB8AC3E}">
        <p14:creationId xmlns:p14="http://schemas.microsoft.com/office/powerpoint/2010/main" val="255391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3D02BF-F874-EB48-82F2-908A098EBCA5}" type="slidenum">
              <a:rPr lang="en-GB" smtClean="0"/>
              <a:t>2</a:t>
            </a:fld>
            <a:endParaRPr lang="en-GB"/>
          </a:p>
        </p:txBody>
      </p:sp>
    </p:spTree>
    <p:extLst>
      <p:ext uri="{BB962C8B-B14F-4D97-AF65-F5344CB8AC3E}">
        <p14:creationId xmlns:p14="http://schemas.microsoft.com/office/powerpoint/2010/main" val="407335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E3D02BF-F874-EB48-82F2-908A098EBCA5}" type="slidenum">
              <a:rPr lang="en-GB" smtClean="0"/>
              <a:t>3</a:t>
            </a:fld>
            <a:endParaRPr lang="en-GB"/>
          </a:p>
        </p:txBody>
      </p:sp>
    </p:spTree>
    <p:extLst>
      <p:ext uri="{BB962C8B-B14F-4D97-AF65-F5344CB8AC3E}">
        <p14:creationId xmlns:p14="http://schemas.microsoft.com/office/powerpoint/2010/main" val="332080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Master" Target="../slideMasters/slideMaster2.xml"/><Relationship Id="rId4" Type="http://schemas.openxmlformats.org/officeDocument/2006/relationships/tags" Target="../tags/tag4.xml"/><Relationship Id="rId9"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 Target="../slides/slide1.xml"/><Relationship Id="rId5" Type="http://schemas.openxmlformats.org/officeDocument/2006/relationships/tags" Target="../tags/tag14.xml"/><Relationship Id="rId10" Type="http://schemas.openxmlformats.org/officeDocument/2006/relationships/slideMaster" Target="../slideMasters/slideMaster2.xml"/><Relationship Id="rId4" Type="http://schemas.openxmlformats.org/officeDocument/2006/relationships/tags" Target="../tags/tag13.xml"/><Relationship Id="rId9"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Master" Target="../slideMasters/slideMaster2.xml"/><Relationship Id="rId4" Type="http://schemas.openxmlformats.org/officeDocument/2006/relationships/tags" Target="../tags/tag22.xml"/><Relationship Id="rId9"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1">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46505D01-FDDC-4B8E-8EF3-F35263F19587}"/>
              </a:ext>
            </a:extLst>
          </p:cNvPr>
          <p:cNvPicPr>
            <a:picLocks noChangeAspect="1"/>
          </p:cNvPicPr>
          <p:nvPr userDrawn="1"/>
        </p:nvPicPr>
        <p:blipFill>
          <a:blip r:embed="rId2"/>
          <a:stretch>
            <a:fillRect/>
          </a:stretch>
        </p:blipFill>
        <p:spPr>
          <a:xfrm>
            <a:off x="359993" y="225843"/>
            <a:ext cx="6858397" cy="1852263"/>
          </a:xfrm>
          <a:prstGeom prst="rect">
            <a:avLst/>
          </a:prstGeom>
        </p:spPr>
      </p:pic>
      <p:sp>
        <p:nvSpPr>
          <p:cNvPr id="29" name="object 32">
            <a:extLst>
              <a:ext uri="{FF2B5EF4-FFF2-40B4-BE49-F238E27FC236}">
                <a16:creationId xmlns:a16="http://schemas.microsoft.com/office/drawing/2014/main" id="{6FDEC5AB-27DA-214E-B94C-37749EB0D7D9}"/>
              </a:ext>
            </a:extLst>
          </p:cNvPr>
          <p:cNvSpPr/>
          <p:nvPr userDrawn="1"/>
        </p:nvSpPr>
        <p:spPr>
          <a:xfrm>
            <a:off x="3519460" y="1942283"/>
            <a:ext cx="1918800" cy="245055"/>
          </a:xfrm>
          <a:custGeom>
            <a:avLst/>
            <a:gdLst/>
            <a:ahLst/>
            <a:cxnLst/>
            <a:rect l="l" t="t" r="r" b="b"/>
            <a:pathLst>
              <a:path w="2381885" h="215900">
                <a:moveTo>
                  <a:pt x="2381402" y="0"/>
                </a:moveTo>
                <a:lnTo>
                  <a:pt x="0" y="0"/>
                </a:lnTo>
                <a:lnTo>
                  <a:pt x="0" y="215900"/>
                </a:lnTo>
                <a:lnTo>
                  <a:pt x="2381402" y="215900"/>
                </a:lnTo>
                <a:lnTo>
                  <a:pt x="2381402" y="0"/>
                </a:lnTo>
                <a:close/>
              </a:path>
            </a:pathLst>
          </a:custGeom>
          <a:solidFill>
            <a:srgbClr val="00C3F1"/>
          </a:solidFill>
        </p:spPr>
        <p:txBody>
          <a:bodyPr wrap="square" lIns="0" tIns="0" rIns="0" bIns="0" rtlCol="0"/>
          <a:lstStyle/>
          <a:p>
            <a:endParaRPr/>
          </a:p>
        </p:txBody>
      </p:sp>
      <p:sp>
        <p:nvSpPr>
          <p:cNvPr id="11" name="Espace réservé du texte 10">
            <a:extLst>
              <a:ext uri="{FF2B5EF4-FFF2-40B4-BE49-F238E27FC236}">
                <a16:creationId xmlns:a16="http://schemas.microsoft.com/office/drawing/2014/main" id="{42B777CD-692A-6649-9941-62C0AD229A01}"/>
              </a:ext>
            </a:extLst>
          </p:cNvPr>
          <p:cNvSpPr>
            <a:spLocks noGrp="1"/>
          </p:cNvSpPr>
          <p:nvPr>
            <p:ph type="body" sz="quarter" idx="16"/>
          </p:nvPr>
        </p:nvSpPr>
        <p:spPr>
          <a:xfrm>
            <a:off x="527488" y="6661932"/>
            <a:ext cx="3921849" cy="2722794"/>
          </a:xfrm>
        </p:spPr>
        <p:txBody>
          <a:bodyPr/>
          <a:lstStyle>
            <a:lvl5pPr algn="jus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37" name="Espace réservé du contenu 4">
            <a:extLst>
              <a:ext uri="{FF2B5EF4-FFF2-40B4-BE49-F238E27FC236}">
                <a16:creationId xmlns:a16="http://schemas.microsoft.com/office/drawing/2014/main" id="{CFD73227-8FFA-B946-A536-6F0BDCDD3149}"/>
              </a:ext>
            </a:extLst>
          </p:cNvPr>
          <p:cNvSpPr>
            <a:spLocks noGrp="1"/>
          </p:cNvSpPr>
          <p:nvPr>
            <p:ph sz="quarter" idx="18" hasCustomPrompt="1"/>
          </p:nvPr>
        </p:nvSpPr>
        <p:spPr>
          <a:xfrm>
            <a:off x="4847300" y="6661931"/>
            <a:ext cx="2371090" cy="2722793"/>
          </a:xfrm>
        </p:spPr>
        <p:txBody>
          <a:bodyPr lIns="0" numCol="1" spcCol="18000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r>
              <a:rPr lang="fr-FR" dirty="0"/>
              <a:t>- </a:t>
            </a:r>
            <a:fld id="{0AD952E5-C772-624B-8D8A-666D3A0C2979}" type="slidenum">
              <a:rPr lang="fr-FR" smtClean="0"/>
              <a:t>‹#›</a:t>
            </a:fld>
            <a:r>
              <a:rPr lang="fr-FR" dirty="0"/>
              <a:t> -</a:t>
            </a: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27488" y="3320027"/>
            <a:ext cx="3921849" cy="2417244"/>
          </a:xfrm>
        </p:spPr>
        <p:txBody>
          <a:bodyPr lIns="0" numCol="1" spcCol="180000"/>
          <a:lstStyle>
            <a:lvl1pPr>
              <a:defRPr>
                <a:sym typeface="Wingdings" panose="05000000000000000000" pitchFamily="2" charset="2"/>
              </a:defRPr>
            </a:lvl1pPr>
            <a:lvl5pPr algn="just">
              <a:defRP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1">
            <a:extLst>
              <a:ext uri="{FF2B5EF4-FFF2-40B4-BE49-F238E27FC236}">
                <a16:creationId xmlns:a16="http://schemas.microsoft.com/office/drawing/2014/main" id="{471D9796-AF10-DF4D-93CF-9EC72B24D9D3}"/>
              </a:ext>
            </a:extLst>
          </p:cNvPr>
          <p:cNvSpPr>
            <a:spLocks noGrp="1"/>
          </p:cNvSpPr>
          <p:nvPr>
            <p:ph type="title"/>
          </p:nvPr>
        </p:nvSpPr>
        <p:spPr>
          <a:xfrm>
            <a:off x="359993" y="2329099"/>
            <a:ext cx="6753243" cy="604112"/>
          </a:xfrm>
        </p:spPr>
        <p:txBody>
          <a:bodyPr/>
          <a:lstStyle>
            <a:lvl1pPr>
              <a:lnSpc>
                <a:spcPts val="2400"/>
              </a:lnSpc>
              <a:defRPr/>
            </a:lvl1pPr>
          </a:lstStyle>
          <a:p>
            <a:r>
              <a:rPr lang="fr-FR" dirty="0"/>
              <a:t>Modifiez le style du titre</a:t>
            </a:r>
            <a:endParaRPr lang="en-GB" dirty="0"/>
          </a:p>
        </p:txBody>
      </p:sp>
      <p:sp>
        <p:nvSpPr>
          <p:cNvPr id="36" name="Espace réservé du contenu 4">
            <a:extLst>
              <a:ext uri="{FF2B5EF4-FFF2-40B4-BE49-F238E27FC236}">
                <a16:creationId xmlns:a16="http://schemas.microsoft.com/office/drawing/2014/main" id="{B4373A41-48D3-834B-9A1C-A00922E16363}"/>
              </a:ext>
            </a:extLst>
          </p:cNvPr>
          <p:cNvSpPr>
            <a:spLocks noGrp="1"/>
          </p:cNvSpPr>
          <p:nvPr>
            <p:ph sz="quarter" idx="17" hasCustomPrompt="1"/>
          </p:nvPr>
        </p:nvSpPr>
        <p:spPr>
          <a:xfrm>
            <a:off x="4847300" y="3320027"/>
            <a:ext cx="2371090" cy="2417244"/>
          </a:xfrm>
        </p:spPr>
        <p:txBody>
          <a:bodyPr lIns="0" numCol="1" spcCol="18000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Graphic 11">
            <a:extLst>
              <a:ext uri="{FF2B5EF4-FFF2-40B4-BE49-F238E27FC236}">
                <a16:creationId xmlns:a16="http://schemas.microsoft.com/office/drawing/2014/main" id="{75800618-E988-494F-8366-FF490F804667}"/>
              </a:ext>
            </a:extLst>
          </p:cNvPr>
          <p:cNvPicPr/>
          <p:nvPr userDrawn="1"/>
        </p:nvPicPr>
        <p:blipFill>
          <a:blip r:embed="rId3">
            <a:extLst>
              <a:ext uri="{96DAC541-7B7A-43D3-8B79-37D633B846F1}">
                <asvg:svgBlip xmlns:asvg="http://schemas.microsoft.com/office/drawing/2016/SVG/main" r:embed="rId4"/>
              </a:ext>
            </a:extLst>
          </a:blip>
          <a:srcRect/>
          <a:stretch/>
        </p:blipFill>
        <p:spPr>
          <a:xfrm>
            <a:off x="576000" y="429620"/>
            <a:ext cx="1217198" cy="677279"/>
          </a:xfrm>
          <a:prstGeom prst="rect">
            <a:avLst/>
          </a:prstGeom>
        </p:spPr>
      </p:pic>
      <p:sp>
        <p:nvSpPr>
          <p:cNvPr id="16" name="object 34">
            <a:extLst>
              <a:ext uri="{FF2B5EF4-FFF2-40B4-BE49-F238E27FC236}">
                <a16:creationId xmlns:a16="http://schemas.microsoft.com/office/drawing/2014/main" id="{230C7B95-9227-4953-AEEA-D34A9E8D151E}"/>
              </a:ext>
            </a:extLst>
          </p:cNvPr>
          <p:cNvSpPr/>
          <p:nvPr userDrawn="1"/>
        </p:nvSpPr>
        <p:spPr>
          <a:xfrm>
            <a:off x="570520" y="1721128"/>
            <a:ext cx="2948940" cy="471600"/>
          </a:xfrm>
          <a:custGeom>
            <a:avLst/>
            <a:gdLst/>
            <a:ahLst/>
            <a:cxnLst/>
            <a:rect l="l" t="t" r="r" b="b"/>
            <a:pathLst>
              <a:path w="2948940" h="471805">
                <a:moveTo>
                  <a:pt x="2948393" y="0"/>
                </a:moveTo>
                <a:lnTo>
                  <a:pt x="0" y="0"/>
                </a:lnTo>
                <a:lnTo>
                  <a:pt x="0" y="471233"/>
                </a:lnTo>
                <a:lnTo>
                  <a:pt x="2948393" y="471233"/>
                </a:lnTo>
                <a:lnTo>
                  <a:pt x="2948393" y="0"/>
                </a:lnTo>
                <a:close/>
              </a:path>
            </a:pathLst>
          </a:custGeom>
          <a:solidFill>
            <a:srgbClr val="00A0E3"/>
          </a:solidFill>
        </p:spPr>
        <p:txBody>
          <a:bodyPr wrap="square" lIns="0" tIns="0" rIns="0" bIns="0" rtlCol="0"/>
          <a:lstStyle/>
          <a:p>
            <a:endParaRPr/>
          </a:p>
        </p:txBody>
      </p:sp>
      <p:sp>
        <p:nvSpPr>
          <p:cNvPr id="15" name="object 35">
            <a:extLst>
              <a:ext uri="{FF2B5EF4-FFF2-40B4-BE49-F238E27FC236}">
                <a16:creationId xmlns:a16="http://schemas.microsoft.com/office/drawing/2014/main" id="{32ACACE8-F5E5-4DD9-8B94-B8DDF017C513}"/>
              </a:ext>
            </a:extLst>
          </p:cNvPr>
          <p:cNvSpPr txBox="1">
            <a:spLocks/>
          </p:cNvSpPr>
          <p:nvPr userDrawn="1"/>
        </p:nvSpPr>
        <p:spPr>
          <a:xfrm>
            <a:off x="790052" y="1726424"/>
            <a:ext cx="2781446" cy="441959"/>
          </a:xfrm>
          <a:prstGeom prst="rect">
            <a:avLst/>
          </a:prstGeom>
        </p:spPr>
        <p:txBody>
          <a:bodyPr vert="horz" wrap="square" lIns="0" tIns="16510" rIns="0" bIns="0" rtlCol="0" anchor="t" anchorCtr="0">
            <a:spAutoFit/>
          </a:bodyPr>
          <a:lstStyle>
            <a:lvl1pPr marL="0" indent="0" algn="l" defTabSz="755934" rtl="0" eaLnBrk="1" latinLnBrk="0" hangingPunct="1">
              <a:lnSpc>
                <a:spcPct val="80000"/>
              </a:lnSpc>
              <a:spcBef>
                <a:spcPct val="0"/>
              </a:spcBef>
              <a:buNone/>
              <a:defRPr sz="2300" b="1" kern="1200">
                <a:solidFill>
                  <a:srgbClr val="0C1C49"/>
                </a:solidFill>
                <a:latin typeface="+mj-lt"/>
                <a:ea typeface="+mj-ea"/>
                <a:cs typeface="+mj-cs"/>
              </a:defRPr>
            </a:lvl1pPr>
          </a:lstStyle>
          <a:p>
            <a:pPr marL="12700">
              <a:lnSpc>
                <a:spcPct val="100000"/>
              </a:lnSpc>
              <a:spcBef>
                <a:spcPts val="130"/>
              </a:spcBef>
            </a:pPr>
            <a:r>
              <a:rPr lang="fr-FR" sz="2700" b="1" i="0" dirty="0">
                <a:solidFill>
                  <a:schemeClr val="bg1"/>
                </a:solidFill>
                <a:latin typeface="+mn-lt"/>
              </a:rPr>
              <a:t>Liquidity</a:t>
            </a:r>
            <a:r>
              <a:rPr lang="fr-FR" sz="2700" b="1" i="0" spc="-5" dirty="0">
                <a:solidFill>
                  <a:schemeClr val="bg1"/>
                </a:solidFill>
                <a:latin typeface="+mn-lt"/>
              </a:rPr>
              <a:t> </a:t>
            </a:r>
            <a:r>
              <a:rPr lang="fr-FR" sz="2700" b="1" i="0" spc="-10" dirty="0">
                <a:solidFill>
                  <a:schemeClr val="bg1"/>
                </a:solidFill>
                <a:latin typeface="+mn-lt"/>
              </a:rPr>
              <a:t>letter</a:t>
            </a:r>
            <a:endParaRPr lang="fr-FR" sz="2700" b="1" i="0" dirty="0">
              <a:solidFill>
                <a:schemeClr val="bg1"/>
              </a:solidFill>
              <a:latin typeface="+mn-lt"/>
            </a:endParaRPr>
          </a:p>
        </p:txBody>
      </p:sp>
    </p:spTree>
    <p:extLst>
      <p:ext uri="{BB962C8B-B14F-4D97-AF65-F5344CB8AC3E}">
        <p14:creationId xmlns:p14="http://schemas.microsoft.com/office/powerpoint/2010/main" val="708136101"/>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r>
              <a:rPr lang="fr-FR" dirty="0"/>
              <a:t>- </a:t>
            </a:r>
            <a:fld id="{0AD952E5-C772-624B-8D8A-666D3A0C2979}" type="slidenum">
              <a:rPr lang="fr-FR" smtClean="0"/>
              <a:t>‹#›</a:t>
            </a:fld>
            <a:r>
              <a:rPr lang="fr-FR" dirty="0"/>
              <a:t> -</a:t>
            </a: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360219" y="1314247"/>
            <a:ext cx="6840000" cy="2417244"/>
          </a:xfrm>
        </p:spPr>
        <p:txBody>
          <a:bodyPr lIns="0" numCol="2" spcCol="180000"/>
          <a:lstStyle>
            <a:lvl1pPr>
              <a:defRPr>
                <a:sym typeface="Wingdings" panose="05000000000000000000" pitchFamily="2" charset="2"/>
              </a:defRPr>
            </a:lvl1pPr>
            <a:lvl5pPr marL="7938" indent="0">
              <a:tabLst/>
              <a:defRP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fr-FR" dirty="0"/>
              <a:t>Liquidity letter n°8  |  XX mars 2022</a:t>
            </a:r>
          </a:p>
        </p:txBody>
      </p:sp>
      <p:sp>
        <p:nvSpPr>
          <p:cNvPr id="11" name="Espace réservé du texte 10">
            <a:extLst>
              <a:ext uri="{FF2B5EF4-FFF2-40B4-BE49-F238E27FC236}">
                <a16:creationId xmlns:a16="http://schemas.microsoft.com/office/drawing/2014/main" id="{42B777CD-692A-6649-9941-62C0AD229A01}"/>
              </a:ext>
            </a:extLst>
          </p:cNvPr>
          <p:cNvSpPr>
            <a:spLocks noGrp="1"/>
          </p:cNvSpPr>
          <p:nvPr>
            <p:ph type="body" sz="quarter" idx="16"/>
          </p:nvPr>
        </p:nvSpPr>
        <p:spPr>
          <a:xfrm>
            <a:off x="360219" y="4583002"/>
            <a:ext cx="6840000" cy="2722794"/>
          </a:xfrm>
        </p:spPr>
        <p:txBody>
          <a:bodyPr numCol="2" spcCol="180000"/>
          <a:lstStyle>
            <a:lvl5pPr marL="7938" indent="0">
              <a:tabLs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niveau1</a:t>
            </a:r>
          </a:p>
          <a:p>
            <a:pPr lvl="4"/>
            <a:r>
              <a:rPr lang="fr-FR" dirty="0"/>
              <a:t>Cinquième niveau</a:t>
            </a:r>
            <a:endParaRPr lang="en-GB" dirty="0"/>
          </a:p>
        </p:txBody>
      </p:sp>
      <p:sp>
        <p:nvSpPr>
          <p:cNvPr id="13" name="Espace réservé du texte 12">
            <a:extLst>
              <a:ext uri="{FF2B5EF4-FFF2-40B4-BE49-F238E27FC236}">
                <a16:creationId xmlns:a16="http://schemas.microsoft.com/office/drawing/2014/main" id="{9886C9FA-80B8-1A43-AD96-8317AA2751DC}"/>
              </a:ext>
            </a:extLst>
          </p:cNvPr>
          <p:cNvSpPr>
            <a:spLocks noGrp="1"/>
          </p:cNvSpPr>
          <p:nvPr>
            <p:ph type="body" sz="quarter" idx="17" hasCustomPrompt="1"/>
          </p:nvPr>
        </p:nvSpPr>
        <p:spPr>
          <a:xfrm>
            <a:off x="359456" y="7804268"/>
            <a:ext cx="6840000" cy="939800"/>
          </a:xfrm>
        </p:spPr>
        <p:txBody>
          <a:bodyPr anchor="b"/>
          <a:lstStyle>
            <a:lvl1pPr>
              <a:spcBef>
                <a:spcPts val="300"/>
              </a:spcBef>
              <a:defRPr sz="800">
                <a:solidFill>
                  <a:srgbClr val="00C3F1"/>
                </a:solidFill>
                <a:latin typeface="+mn-lt"/>
              </a:defRPr>
            </a:lvl1pPr>
            <a:lvl2pPr algn="just">
              <a:spcBef>
                <a:spcPts val="300"/>
              </a:spcBef>
              <a:defRPr sz="800" b="0" spc="-20" baseline="0">
                <a:solidFill>
                  <a:schemeClr val="bg1">
                    <a:lumMod val="50000"/>
                  </a:schemeClr>
                </a:solidFill>
                <a:latin typeface="+mn-lt"/>
              </a:defRPr>
            </a:lvl2pPr>
          </a:lstStyle>
          <a:p>
            <a:pPr lvl="0"/>
            <a:r>
              <a:rPr lang="fr-FR" dirty="0" err="1"/>
              <a:t>Disclaimer</a:t>
            </a:r>
            <a:endParaRPr lang="fr-FR" dirty="0"/>
          </a:p>
          <a:p>
            <a:pPr lvl="1"/>
            <a:r>
              <a:rPr lang="fr-FR" dirty="0"/>
              <a:t>Deuxième niveau</a:t>
            </a:r>
          </a:p>
        </p:txBody>
      </p:sp>
    </p:spTree>
    <p:extLst>
      <p:ext uri="{BB962C8B-B14F-4D97-AF65-F5344CB8AC3E}">
        <p14:creationId xmlns:p14="http://schemas.microsoft.com/office/powerpoint/2010/main" val="2696153802"/>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r>
              <a:rPr lang="fr-FR" dirty="0"/>
              <a:t>- </a:t>
            </a:r>
            <a:fld id="{0AD952E5-C772-624B-8D8A-666D3A0C2979}" type="slidenum">
              <a:rPr lang="fr-FR" smtClean="0"/>
              <a:t>‹#›</a:t>
            </a:fld>
            <a:r>
              <a:rPr lang="fr-FR" dirty="0"/>
              <a:t> -</a:t>
            </a: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446438" y="2413375"/>
            <a:ext cx="6666798" cy="60615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446437" y="1041096"/>
            <a:ext cx="6666799" cy="604112"/>
          </a:xfrm>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446231" y="9173654"/>
            <a:ext cx="6667005" cy="954125"/>
          </a:xfrm>
        </p:spPr>
        <p:txBody>
          <a:bodyPr anchor="b" anchorCtr="0"/>
          <a:lstStyle>
            <a:lvl1pPr marL="0" marR="0" indent="0" algn="l" defTabSz="755934" rtl="0" eaLnBrk="1" fontAlgn="auto" latinLnBrk="0" hangingPunct="1">
              <a:lnSpc>
                <a:spcPts val="744"/>
              </a:lnSpc>
              <a:spcBef>
                <a:spcPts val="0"/>
              </a:spcBef>
              <a:spcAft>
                <a:spcPts val="0"/>
              </a:spcAft>
              <a:buClr>
                <a:srgbClr val="00A0E3"/>
              </a:buClr>
              <a:buSzPct val="130000"/>
              <a:buFontTx/>
              <a:buNone/>
              <a:tabLst/>
              <a:defRPr sz="661">
                <a:solidFill>
                  <a:srgbClr val="646464"/>
                </a:solidFill>
                <a:latin typeface="Arial" panose="020B0604020202020204" pitchFamily="34" charset="0"/>
                <a:cs typeface="Arial" panose="020B0604020202020204" pitchFamily="34" charset="0"/>
              </a:defRPr>
            </a:lvl1pPr>
            <a:lvl2pPr marL="284788" indent="0">
              <a:buFontTx/>
              <a:buNone/>
              <a:defRPr sz="827"/>
            </a:lvl2pPr>
            <a:lvl3pPr marL="631258" indent="0">
              <a:buFontTx/>
              <a:buNone/>
              <a:defRPr sz="827"/>
            </a:lvl3pPr>
            <a:lvl4pPr marL="916046" indent="0">
              <a:buFontTx/>
              <a:buNone/>
              <a:defRPr sz="827"/>
            </a:lvl4pPr>
            <a:lvl5pPr>
              <a:buFontTx/>
              <a:buNone/>
              <a:defRPr sz="827"/>
            </a:lvl5pPr>
          </a:lstStyle>
          <a:p>
            <a:pPr marL="0" marR="0" lvl="0" indent="0" algn="l" defTabSz="755934" rtl="0" eaLnBrk="1" fontAlgn="auto" latinLnBrk="0" hangingPunct="1">
              <a:lnSpc>
                <a:spcPts val="744"/>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446231" y="1692727"/>
            <a:ext cx="6667005" cy="474696"/>
          </a:xfrm>
        </p:spPr>
        <p:txBody>
          <a:bodyPr>
            <a:noAutofit/>
          </a:bodyPr>
          <a:lstStyle>
            <a:lvl1pPr marL="0" indent="0">
              <a:buNone/>
              <a:defRPr sz="1323">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fr-FR" dirty="0"/>
              <a:t>Liquidity letter n°8  |  XX mars 2022</a:t>
            </a:r>
          </a:p>
        </p:txBody>
      </p:sp>
    </p:spTree>
    <p:extLst>
      <p:ext uri="{BB962C8B-B14F-4D97-AF65-F5344CB8AC3E}">
        <p14:creationId xmlns:p14="http://schemas.microsoft.com/office/powerpoint/2010/main" val="932305340"/>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Couverture sans photo">
    <p:spTree>
      <p:nvGrpSpPr>
        <p:cNvPr id="1" name=""/>
        <p:cNvGrpSpPr/>
        <p:nvPr/>
      </p:nvGrpSpPr>
      <p:grpSpPr>
        <a:xfrm>
          <a:off x="0" y="0"/>
          <a:ext cx="0" cy="0"/>
          <a:chOff x="0" y="0"/>
          <a:chExt cx="0" cy="0"/>
        </a:xfrm>
      </p:grpSpPr>
      <p:sp>
        <p:nvSpPr>
          <p:cNvPr id="2" name="Title 1"/>
          <p:cNvSpPr>
            <a:spLocks noGrp="1"/>
          </p:cNvSpPr>
          <p:nvPr>
            <p:ph type="ctrTitle"/>
          </p:nvPr>
        </p:nvSpPr>
        <p:spPr>
          <a:xfrm>
            <a:off x="684537" y="7158659"/>
            <a:ext cx="6425724" cy="2087209"/>
          </a:xfrm>
        </p:spPr>
        <p:txBody>
          <a:bodyPr anchor="t" anchorCtr="0">
            <a:normAutofit/>
          </a:bodyPr>
          <a:lstStyle>
            <a:lvl1pPr algn="l">
              <a:lnSpc>
                <a:spcPct val="100000"/>
              </a:lnSpc>
              <a:defRPr sz="2067" b="0" spc="83" baseline="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84537" y="6527338"/>
            <a:ext cx="6425724" cy="378535"/>
          </a:xfrm>
        </p:spPr>
        <p:txBody>
          <a:bodyPr>
            <a:normAutofit/>
          </a:bodyPr>
          <a:lstStyle>
            <a:lvl1pPr marL="0" indent="0" algn="l">
              <a:buNone/>
              <a:defRPr sz="827" spc="42"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fr-FR"/>
              <a:t>Modifiez le style des sous-titres du masque</a:t>
            </a:r>
            <a:endParaRPr lang="en-US" dirty="0"/>
          </a:p>
        </p:txBody>
      </p:sp>
    </p:spTree>
    <p:extLst>
      <p:ext uri="{BB962C8B-B14F-4D97-AF65-F5344CB8AC3E}">
        <p14:creationId xmlns:p14="http://schemas.microsoft.com/office/powerpoint/2010/main" val="229124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 Storage Layout">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F96F021-97A5-44A9-8AB3-A597E64192BF}"/>
              </a:ext>
            </a:extLst>
          </p:cNvPr>
          <p:cNvSpPr txBox="1"/>
          <p:nvPr>
            <p:custDataLst>
              <p:tags r:id="rId1"/>
            </p:custDataLst>
          </p:nvPr>
        </p:nvSpPr>
        <p:spPr>
          <a:xfrm>
            <a:off x="1075424" y="3335972"/>
            <a:ext cx="5874971" cy="225896"/>
          </a:xfrm>
          <a:prstGeom prst="rect">
            <a:avLst/>
          </a:prstGeom>
          <a:noFill/>
        </p:spPr>
        <p:txBody>
          <a:bodyPr wrap="square" rtlCol="0">
            <a:spAutoFit/>
          </a:bodyPr>
          <a:lstStyle/>
          <a:p>
            <a:r>
              <a:rPr lang="fr-FR" sz="868" i="1" dirty="0">
                <a:latin typeface="Garamond" pitchFamily="18" charset="0"/>
              </a:rPr>
              <a:t>Titre de Section</a:t>
            </a:r>
          </a:p>
        </p:txBody>
      </p:sp>
      <p:sp>
        <p:nvSpPr>
          <p:cNvPr id="13" name="ZoneTexte 12">
            <a:extLst>
              <a:ext uri="{FF2B5EF4-FFF2-40B4-BE49-F238E27FC236}">
                <a16:creationId xmlns:a16="http://schemas.microsoft.com/office/drawing/2014/main" id="{CE5C353D-8F1D-4BDA-8EA0-B4ED2AF32E43}"/>
              </a:ext>
            </a:extLst>
          </p:cNvPr>
          <p:cNvSpPr txBox="1"/>
          <p:nvPr>
            <p:custDataLst>
              <p:tags r:id="rId2"/>
            </p:custDataLst>
          </p:nvPr>
        </p:nvSpPr>
        <p:spPr>
          <a:xfrm>
            <a:off x="7043205" y="3335974"/>
            <a:ext cx="228211" cy="479833"/>
          </a:xfrm>
          <a:prstGeom prst="rect">
            <a:avLst/>
          </a:prstGeom>
          <a:noFill/>
        </p:spPr>
        <p:txBody>
          <a:bodyPr wrap="none" lIns="0" tIns="0" rIns="0" bIns="0" rtlCol="0" anchor="ctr" anchorCtr="0">
            <a:noAutofit/>
          </a:bodyPr>
          <a:lstStyle/>
          <a:p>
            <a:pPr algn="ctr"/>
            <a:r>
              <a:rPr lang="fr-FR" sz="868" i="1" dirty="0">
                <a:latin typeface="Garamond" pitchFamily="18" charset="0"/>
              </a:rPr>
              <a:t>1</a:t>
            </a:r>
          </a:p>
        </p:txBody>
      </p:sp>
      <p:sp>
        <p:nvSpPr>
          <p:cNvPr id="19" name="Rectangle 18">
            <a:extLst>
              <a:ext uri="{FF2B5EF4-FFF2-40B4-BE49-F238E27FC236}">
                <a16:creationId xmlns:a16="http://schemas.microsoft.com/office/drawing/2014/main" id="{48590F7A-34F3-4ABB-9730-510FFC7DBC27}"/>
              </a:ext>
            </a:extLst>
          </p:cNvPr>
          <p:cNvSpPr>
            <a:spLocks/>
          </p:cNvSpPr>
          <p:nvPr>
            <p:custDataLst>
              <p:tags r:id="rId3"/>
            </p:custDataLst>
          </p:nvPr>
        </p:nvSpPr>
        <p:spPr>
          <a:xfrm>
            <a:off x="658677" y="3277700"/>
            <a:ext cx="6428698" cy="5382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488" dirty="0"/>
          </a:p>
        </p:txBody>
      </p:sp>
      <p:sp>
        <p:nvSpPr>
          <p:cNvPr id="22" name="TextBox 6">
            <a:extLst>
              <a:ext uri="{FF2B5EF4-FFF2-40B4-BE49-F238E27FC236}">
                <a16:creationId xmlns:a16="http://schemas.microsoft.com/office/drawing/2014/main" id="{ED08663E-A2F6-4350-9C99-3507B31C0D2B}"/>
              </a:ext>
            </a:extLst>
          </p:cNvPr>
          <p:cNvSpPr txBox="1">
            <a:spLocks noChangeArrowheads="1"/>
          </p:cNvSpPr>
          <p:nvPr>
            <p:custDataLst>
              <p:tags r:id="rId4"/>
            </p:custDataLst>
          </p:nvPr>
        </p:nvSpPr>
        <p:spPr bwMode="auto">
          <a:xfrm>
            <a:off x="658677" y="3277699"/>
            <a:ext cx="263644" cy="392875"/>
          </a:xfrm>
          <a:prstGeom prst="rect">
            <a:avLst/>
          </a:prstGeom>
          <a:noFill/>
          <a:ln w="9525">
            <a:noFill/>
            <a:miter lim="800000"/>
            <a:headEnd/>
            <a:tailEnd/>
          </a:ln>
        </p:spPr>
        <p:txBody>
          <a:bodyPr wrap="none" lIns="0" tIns="0" rIns="0" bIns="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23" b="1" dirty="0">
                <a:solidFill>
                  <a:srgbClr val="00A0E3"/>
                </a:solidFill>
                <a:latin typeface="Arial" panose="020B0604020202020204" pitchFamily="34" charset="0"/>
                <a:cs typeface="Arial" panose="020B0604020202020204" pitchFamily="34" charset="0"/>
              </a:rPr>
              <a:t>12</a:t>
            </a:r>
          </a:p>
        </p:txBody>
      </p:sp>
      <p:sp>
        <p:nvSpPr>
          <p:cNvPr id="24" name="ZoneTexte 11">
            <a:extLst>
              <a:ext uri="{FF2B5EF4-FFF2-40B4-BE49-F238E27FC236}">
                <a16:creationId xmlns:a16="http://schemas.microsoft.com/office/drawing/2014/main" id="{EB1447EA-F619-4C36-B75D-97805238E921}"/>
              </a:ext>
            </a:extLst>
          </p:cNvPr>
          <p:cNvSpPr txBox="1">
            <a:spLocks/>
          </p:cNvSpPr>
          <p:nvPr>
            <p:custDataLst>
              <p:tags r:id="rId5"/>
            </p:custDataLst>
          </p:nvPr>
        </p:nvSpPr>
        <p:spPr>
          <a:xfrm>
            <a:off x="918697" y="3277699"/>
            <a:ext cx="5837721" cy="39287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23" b="1" dirty="0">
                <a:latin typeface="Arial" panose="020B0604020202020204" pitchFamily="34" charset="0"/>
                <a:cs typeface="Arial" panose="020B0604020202020204" pitchFamily="34" charset="0"/>
              </a:rPr>
              <a:t>Titre de Section</a:t>
            </a:r>
          </a:p>
        </p:txBody>
      </p:sp>
      <p:sp>
        <p:nvSpPr>
          <p:cNvPr id="25" name="ZoneTexte 12">
            <a:extLst>
              <a:ext uri="{FF2B5EF4-FFF2-40B4-BE49-F238E27FC236}">
                <a16:creationId xmlns:a16="http://schemas.microsoft.com/office/drawing/2014/main" id="{04D595CA-857C-45A2-80A1-3488A288D919}"/>
              </a:ext>
            </a:extLst>
          </p:cNvPr>
          <p:cNvSpPr txBox="1">
            <a:spLocks/>
          </p:cNvSpPr>
          <p:nvPr>
            <p:custDataLst>
              <p:tags r:id="rId6"/>
            </p:custDataLst>
          </p:nvPr>
        </p:nvSpPr>
        <p:spPr>
          <a:xfrm>
            <a:off x="7054076" y="3277699"/>
            <a:ext cx="0" cy="392875"/>
          </a:xfrm>
          <a:prstGeom prst="rect">
            <a:avLst/>
          </a:prstGeom>
          <a:noFill/>
        </p:spPr>
        <p:txBody>
          <a:bodyPr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 b="1" dirty="0">
                <a:noFill/>
                <a:latin typeface="Arial" panose="020B0604020202020204" pitchFamily="34" charset="0"/>
                <a:cs typeface="Arial" panose="020B0604020202020204" pitchFamily="34" charset="0"/>
              </a:rPr>
              <a:t>999</a:t>
            </a:r>
          </a:p>
        </p:txBody>
      </p:sp>
      <p:sp>
        <p:nvSpPr>
          <p:cNvPr id="28" name="ZoneTexte 14">
            <a:extLst>
              <a:ext uri="{FF2B5EF4-FFF2-40B4-BE49-F238E27FC236}">
                <a16:creationId xmlns:a16="http://schemas.microsoft.com/office/drawing/2014/main" id="{34B6D87C-047E-40C2-98E8-6A5D54651B5B}"/>
              </a:ext>
            </a:extLst>
          </p:cNvPr>
          <p:cNvSpPr txBox="1">
            <a:spLocks/>
          </p:cNvSpPr>
          <p:nvPr>
            <p:custDataLst>
              <p:tags r:id="rId7"/>
            </p:custDataLst>
          </p:nvPr>
        </p:nvSpPr>
        <p:spPr>
          <a:xfrm>
            <a:off x="7054076" y="3998794"/>
            <a:ext cx="0" cy="336750"/>
          </a:xfrm>
          <a:prstGeom prst="rect">
            <a:avLst/>
          </a:prstGeom>
          <a:noFill/>
          <a:ln w="9525">
            <a:noFill/>
            <a:miter lim="800000"/>
            <a:headEnd/>
            <a:tailEnd/>
          </a:ln>
        </p:spPr>
        <p:txBody>
          <a:bodyPr vert="horz" wrap="non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88" dirty="0">
                <a:noFill/>
              </a:rPr>
              <a:t>1</a:t>
            </a:r>
          </a:p>
        </p:txBody>
      </p:sp>
      <p:sp>
        <p:nvSpPr>
          <p:cNvPr id="29" name="ZoneTexte 18">
            <a:hlinkClick r:id="" action="ppaction://noaction"/>
            <a:extLst>
              <a:ext uri="{FF2B5EF4-FFF2-40B4-BE49-F238E27FC236}">
                <a16:creationId xmlns:a16="http://schemas.microsoft.com/office/drawing/2014/main" id="{FD9F348D-46BA-450B-8DA5-902F2D148C33}"/>
              </a:ext>
            </a:extLst>
          </p:cNvPr>
          <p:cNvSpPr txBox="1">
            <a:spLocks/>
          </p:cNvSpPr>
          <p:nvPr>
            <p:custDataLst>
              <p:tags r:id="rId8"/>
            </p:custDataLst>
          </p:nvPr>
        </p:nvSpPr>
        <p:spPr bwMode="auto">
          <a:xfrm>
            <a:off x="658676" y="3998794"/>
            <a:ext cx="264886" cy="336750"/>
          </a:xfrm>
          <a:prstGeom prst="rect">
            <a:avLst/>
          </a:prstGeom>
          <a:noFill/>
          <a:ln w="9525">
            <a:noFill/>
            <a:miter lim="800000"/>
            <a:headEnd/>
            <a:tailEnd/>
          </a:ln>
        </p:spPr>
        <p:txBody>
          <a:bodyPr vert="horz" wrap="non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92" dirty="0">
                <a:noFill/>
                <a:latin typeface="+mj-lt"/>
              </a:rPr>
              <a:t>I.</a:t>
            </a:r>
          </a:p>
        </p:txBody>
      </p:sp>
      <p:sp>
        <p:nvSpPr>
          <p:cNvPr id="30" name="ZoneTexte 13">
            <a:extLst>
              <a:ext uri="{FF2B5EF4-FFF2-40B4-BE49-F238E27FC236}">
                <a16:creationId xmlns:a16="http://schemas.microsoft.com/office/drawing/2014/main" id="{4E7C1970-CEC5-428B-9A55-21B22D3815EC}"/>
              </a:ext>
            </a:extLst>
          </p:cNvPr>
          <p:cNvSpPr txBox="1">
            <a:spLocks/>
          </p:cNvSpPr>
          <p:nvPr>
            <p:custDataLst>
              <p:tags r:id="rId9"/>
            </p:custDataLst>
          </p:nvPr>
        </p:nvSpPr>
        <p:spPr>
          <a:xfrm>
            <a:off x="918697" y="3998794"/>
            <a:ext cx="5837721" cy="336750"/>
          </a:xfrm>
          <a:prstGeom prst="rect">
            <a:avLst/>
          </a:prstGeom>
          <a:noFill/>
          <a:ln w="9525">
            <a:noFill/>
            <a:miter lim="800000"/>
            <a:headEnd/>
            <a:tailEnd/>
          </a:ln>
        </p:spPr>
        <p:txBody>
          <a:bodyPr vert="horz" wrap="non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157" dirty="0"/>
              <a:t>Titre de Section</a:t>
            </a:r>
          </a:p>
        </p:txBody>
      </p:sp>
      <p:sp>
        <p:nvSpPr>
          <p:cNvPr id="31" name="Rectangle 30">
            <a:extLst>
              <a:ext uri="{FF2B5EF4-FFF2-40B4-BE49-F238E27FC236}">
                <a16:creationId xmlns:a16="http://schemas.microsoft.com/office/drawing/2014/main" id="{16BDCBB1-F45E-4CA7-B6B3-71C038D2CB31}"/>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27122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Storage Layout">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25101E83-2934-42C6-9D3D-B9FF01C2E52F}"/>
              </a:ext>
            </a:extLst>
          </p:cNvPr>
          <p:cNvSpPr txBox="1"/>
          <p:nvPr>
            <p:custDataLst>
              <p:tags r:id="rId1"/>
            </p:custDataLst>
          </p:nvPr>
        </p:nvSpPr>
        <p:spPr>
          <a:xfrm>
            <a:off x="1075424" y="3335972"/>
            <a:ext cx="5874971" cy="225896"/>
          </a:xfrm>
          <a:prstGeom prst="rect">
            <a:avLst/>
          </a:prstGeom>
          <a:noFill/>
        </p:spPr>
        <p:txBody>
          <a:bodyPr wrap="square" rtlCol="0">
            <a:spAutoFit/>
          </a:bodyPr>
          <a:lstStyle/>
          <a:p>
            <a:r>
              <a:rPr lang="fr-FR" sz="868" i="1" dirty="0">
                <a:latin typeface="Garamond" pitchFamily="18" charset="0"/>
              </a:rPr>
              <a:t>Titre de Section</a:t>
            </a:r>
          </a:p>
        </p:txBody>
      </p:sp>
      <p:sp>
        <p:nvSpPr>
          <p:cNvPr id="19" name="ZoneTexte 18">
            <a:extLst>
              <a:ext uri="{FF2B5EF4-FFF2-40B4-BE49-F238E27FC236}">
                <a16:creationId xmlns:a16="http://schemas.microsoft.com/office/drawing/2014/main" id="{1076987B-91EC-414C-AD5A-D5EF75FC582E}"/>
              </a:ext>
            </a:extLst>
          </p:cNvPr>
          <p:cNvSpPr txBox="1"/>
          <p:nvPr>
            <p:custDataLst>
              <p:tags r:id="rId2"/>
            </p:custDataLst>
          </p:nvPr>
        </p:nvSpPr>
        <p:spPr>
          <a:xfrm>
            <a:off x="7043205" y="3335974"/>
            <a:ext cx="228211" cy="479833"/>
          </a:xfrm>
          <a:prstGeom prst="rect">
            <a:avLst/>
          </a:prstGeom>
          <a:noFill/>
        </p:spPr>
        <p:txBody>
          <a:bodyPr wrap="none" lIns="0" tIns="0" rIns="0" bIns="0" rtlCol="0" anchor="ctr" anchorCtr="0">
            <a:noAutofit/>
          </a:bodyPr>
          <a:lstStyle/>
          <a:p>
            <a:pPr algn="ctr"/>
            <a:r>
              <a:rPr lang="fr-FR" sz="868" i="1" dirty="0">
                <a:latin typeface="Garamond" pitchFamily="18" charset="0"/>
              </a:rPr>
              <a:t>1</a:t>
            </a:r>
          </a:p>
        </p:txBody>
      </p:sp>
      <p:sp>
        <p:nvSpPr>
          <p:cNvPr id="20" name="Rectangle 19">
            <a:extLst>
              <a:ext uri="{FF2B5EF4-FFF2-40B4-BE49-F238E27FC236}">
                <a16:creationId xmlns:a16="http://schemas.microsoft.com/office/drawing/2014/main" id="{11234D09-9C1A-456A-B3C0-FB9C1F06439F}"/>
              </a:ext>
            </a:extLst>
          </p:cNvPr>
          <p:cNvSpPr>
            <a:spLocks/>
          </p:cNvSpPr>
          <p:nvPr>
            <p:custDataLst>
              <p:tags r:id="rId3"/>
            </p:custDataLst>
          </p:nvPr>
        </p:nvSpPr>
        <p:spPr>
          <a:xfrm>
            <a:off x="565131" y="2648127"/>
            <a:ext cx="6519013" cy="5612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488" dirty="0"/>
          </a:p>
        </p:txBody>
      </p:sp>
      <p:sp>
        <p:nvSpPr>
          <p:cNvPr id="23" name="ZoneTexte 32">
            <a:hlinkClick r:id="rId11" action="ppaction://hlinksldjump"/>
            <a:extLst>
              <a:ext uri="{FF2B5EF4-FFF2-40B4-BE49-F238E27FC236}">
                <a16:creationId xmlns:a16="http://schemas.microsoft.com/office/drawing/2014/main" id="{E72271AF-25C1-4CDA-899D-E5B2ADCCBA03}"/>
              </a:ext>
            </a:extLst>
          </p:cNvPr>
          <p:cNvSpPr txBox="1"/>
          <p:nvPr>
            <p:custDataLst>
              <p:tags r:id="rId4"/>
            </p:custDataLst>
          </p:nvPr>
        </p:nvSpPr>
        <p:spPr>
          <a:xfrm>
            <a:off x="7084144" y="2648129"/>
            <a:ext cx="0" cy="2245000"/>
          </a:xfrm>
          <a:prstGeom prst="rect">
            <a:avLst/>
          </a:prstGeom>
          <a:noFill/>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 dirty="0">
                <a:solidFill>
                  <a:srgbClr val="004489"/>
                </a:solidFill>
                <a:latin typeface="+mj-lt"/>
              </a:rPr>
              <a:t>5</a:t>
            </a:r>
          </a:p>
        </p:txBody>
      </p:sp>
      <p:sp>
        <p:nvSpPr>
          <p:cNvPr id="24" name="ZoneTexte 19">
            <a:hlinkClick r:id="" action="ppaction://noaction"/>
            <a:extLst>
              <a:ext uri="{FF2B5EF4-FFF2-40B4-BE49-F238E27FC236}">
                <a16:creationId xmlns:a16="http://schemas.microsoft.com/office/drawing/2014/main" id="{34C340EC-7A49-4ED9-8108-208632F21F6C}"/>
              </a:ext>
            </a:extLst>
          </p:cNvPr>
          <p:cNvSpPr txBox="1"/>
          <p:nvPr>
            <p:custDataLst>
              <p:tags r:id="rId5"/>
            </p:custDataLst>
          </p:nvPr>
        </p:nvSpPr>
        <p:spPr>
          <a:xfrm>
            <a:off x="7084144" y="6254430"/>
            <a:ext cx="0" cy="224500"/>
          </a:xfrm>
          <a:prstGeom prst="rect">
            <a:avLst/>
          </a:prstGeom>
          <a:noFill/>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 spc="66" dirty="0">
                <a:noFill/>
                <a:latin typeface="Arial" panose="020B0604020202020204" pitchFamily="34" charset="0"/>
                <a:cs typeface="Arial" panose="020B0604020202020204" pitchFamily="34" charset="0"/>
              </a:rPr>
              <a:t>4</a:t>
            </a:r>
          </a:p>
        </p:txBody>
      </p:sp>
      <p:sp>
        <p:nvSpPr>
          <p:cNvPr id="25" name="ZoneTexte 18">
            <a:hlinkClick r:id="" action="ppaction://noaction"/>
            <a:extLst>
              <a:ext uri="{FF2B5EF4-FFF2-40B4-BE49-F238E27FC236}">
                <a16:creationId xmlns:a16="http://schemas.microsoft.com/office/drawing/2014/main" id="{C698E493-EA50-4246-9A2B-F5B141C0D9F7}"/>
              </a:ext>
            </a:extLst>
          </p:cNvPr>
          <p:cNvSpPr txBox="1"/>
          <p:nvPr>
            <p:custDataLst>
              <p:tags r:id="rId6"/>
            </p:custDataLst>
          </p:nvPr>
        </p:nvSpPr>
        <p:spPr bwMode="auto">
          <a:xfrm>
            <a:off x="565130" y="6254430"/>
            <a:ext cx="0" cy="224500"/>
          </a:xfrm>
          <a:prstGeom prst="rect">
            <a:avLst/>
          </a:prstGeom>
          <a:noFill/>
          <a:ln w="9525">
            <a:noFill/>
            <a:miter lim="800000"/>
            <a:headEnd/>
            <a:tailEnd/>
          </a:ln>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 spc="66" dirty="0">
                <a:noFill/>
                <a:latin typeface="Arial" panose="020B0604020202020204" pitchFamily="34" charset="0"/>
                <a:cs typeface="Arial" panose="020B0604020202020204" pitchFamily="34" charset="0"/>
              </a:rPr>
              <a:t>1.1</a:t>
            </a:r>
          </a:p>
        </p:txBody>
      </p:sp>
      <p:sp>
        <p:nvSpPr>
          <p:cNvPr id="26" name="ZoneTexte 31">
            <a:hlinkClick r:id="rId11" action="ppaction://hlinksldjump"/>
            <a:extLst>
              <a:ext uri="{FF2B5EF4-FFF2-40B4-BE49-F238E27FC236}">
                <a16:creationId xmlns:a16="http://schemas.microsoft.com/office/drawing/2014/main" id="{F42F9BA3-0ABF-413A-8042-7D7B1A0CA5A9}"/>
              </a:ext>
            </a:extLst>
          </p:cNvPr>
          <p:cNvSpPr txBox="1"/>
          <p:nvPr>
            <p:custDataLst>
              <p:tags r:id="rId7"/>
            </p:custDataLst>
          </p:nvPr>
        </p:nvSpPr>
        <p:spPr>
          <a:xfrm>
            <a:off x="658676" y="2648129"/>
            <a:ext cx="6384513" cy="2245000"/>
          </a:xfrm>
          <a:prstGeom prst="rect">
            <a:avLst/>
          </a:prstGeom>
          <a:noFill/>
        </p:spPr>
        <p:txBody>
          <a:bodyPr vert="horz" wrap="square" lIns="0" tIns="1636938"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728" dirty="0">
                <a:solidFill>
                  <a:srgbClr val="003C64"/>
                </a:solidFill>
                <a:latin typeface="Arial" panose="020B0604020202020204" pitchFamily="34" charset="0"/>
                <a:cs typeface="Arial" panose="020B0604020202020204" pitchFamily="34" charset="0"/>
              </a:rPr>
              <a:t>Section Title</a:t>
            </a:r>
          </a:p>
        </p:txBody>
      </p:sp>
      <p:sp>
        <p:nvSpPr>
          <p:cNvPr id="27" name="ZoneTexte 26">
            <a:extLst>
              <a:ext uri="{FF2B5EF4-FFF2-40B4-BE49-F238E27FC236}">
                <a16:creationId xmlns:a16="http://schemas.microsoft.com/office/drawing/2014/main" id="{23A83C9F-235E-49BC-AB72-C9C9DE2B0B09}"/>
              </a:ext>
            </a:extLst>
          </p:cNvPr>
          <p:cNvSpPr txBox="1">
            <a:spLocks/>
          </p:cNvSpPr>
          <p:nvPr>
            <p:custDataLst>
              <p:tags r:id="rId8"/>
            </p:custDataLst>
          </p:nvPr>
        </p:nvSpPr>
        <p:spPr>
          <a:xfrm>
            <a:off x="658677" y="6254430"/>
            <a:ext cx="6384513" cy="318100"/>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67" spc="66" dirty="0">
                <a:solidFill>
                  <a:srgbClr val="003C64"/>
                </a:solidFill>
                <a:latin typeface="Arial" panose="020B0604020202020204" pitchFamily="34" charset="0"/>
                <a:cs typeface="Arial" panose="020B0604020202020204" pitchFamily="34" charset="0"/>
              </a:rPr>
              <a:t>Titre de Section</a:t>
            </a:r>
          </a:p>
        </p:txBody>
      </p:sp>
      <p:sp>
        <p:nvSpPr>
          <p:cNvPr id="28" name="ZoneTexte 35">
            <a:extLst>
              <a:ext uri="{FF2B5EF4-FFF2-40B4-BE49-F238E27FC236}">
                <a16:creationId xmlns:a16="http://schemas.microsoft.com/office/drawing/2014/main" id="{32A23559-116D-42A3-B56B-D1ACFC79DEE9}"/>
              </a:ext>
            </a:extLst>
          </p:cNvPr>
          <p:cNvSpPr txBox="1"/>
          <p:nvPr>
            <p:custDataLst>
              <p:tags r:id="rId9"/>
            </p:custDataLst>
          </p:nvPr>
        </p:nvSpPr>
        <p:spPr>
          <a:xfrm>
            <a:off x="565130" y="2648127"/>
            <a:ext cx="0" cy="2245000"/>
          </a:xfrm>
          <a:prstGeom prst="rect">
            <a:avLst/>
          </a:prstGeom>
          <a:noFill/>
        </p:spPr>
        <p:txBody>
          <a:bodyPr vert="horz" wrap="none" lIns="1934563"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7358" dirty="0">
                <a:solidFill>
                  <a:srgbClr val="00B4E0"/>
                </a:solidFill>
                <a:latin typeface="Arial" panose="020B0604020202020204" pitchFamily="34" charset="0"/>
                <a:cs typeface="Arial" panose="020B0604020202020204" pitchFamily="34" charset="0"/>
              </a:rPr>
              <a:t>5</a:t>
            </a:r>
          </a:p>
        </p:txBody>
      </p:sp>
      <p:sp>
        <p:nvSpPr>
          <p:cNvPr id="30" name="Rectangle 29">
            <a:extLst>
              <a:ext uri="{FF2B5EF4-FFF2-40B4-BE49-F238E27FC236}">
                <a16:creationId xmlns:a16="http://schemas.microsoft.com/office/drawing/2014/main" id="{7BFEE419-8598-45CA-9AFA-CE3D56BE49E7}"/>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374558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Section Divider Storage Layout">
    <p:spTree>
      <p:nvGrpSpPr>
        <p:cNvPr id="1" name=""/>
        <p:cNvGrpSpPr/>
        <p:nvPr/>
      </p:nvGrpSpPr>
      <p:grpSpPr>
        <a:xfrm>
          <a:off x="0" y="0"/>
          <a:ext cx="0" cy="0"/>
          <a:chOff x="0" y="0"/>
          <a:chExt cx="0" cy="0"/>
        </a:xfrm>
      </p:grpSpPr>
      <p:sp>
        <p:nvSpPr>
          <p:cNvPr id="12" name="ZoneTexte 13">
            <a:extLst>
              <a:ext uri="{FF2B5EF4-FFF2-40B4-BE49-F238E27FC236}">
                <a16:creationId xmlns:a16="http://schemas.microsoft.com/office/drawing/2014/main" id="{DC5056BE-2DDB-4067-8535-494EB13F019B}"/>
              </a:ext>
            </a:extLst>
          </p:cNvPr>
          <p:cNvSpPr txBox="1"/>
          <p:nvPr>
            <p:custDataLst>
              <p:tags r:id="rId1"/>
            </p:custDataLst>
          </p:nvPr>
        </p:nvSpPr>
        <p:spPr>
          <a:xfrm>
            <a:off x="1075424" y="3335972"/>
            <a:ext cx="5874971" cy="225896"/>
          </a:xfrm>
          <a:prstGeom prst="rect">
            <a:avLst/>
          </a:prstGeom>
          <a:noFill/>
        </p:spPr>
        <p:txBody>
          <a:bodyPr wrap="square" rtlCol="0">
            <a:spAutoFit/>
          </a:bodyPr>
          <a:lstStyle/>
          <a:p>
            <a:r>
              <a:rPr lang="fr-FR" sz="868" i="1" dirty="0">
                <a:latin typeface="Garamond" pitchFamily="18" charset="0"/>
              </a:rPr>
              <a:t>Titre de Section</a:t>
            </a:r>
          </a:p>
        </p:txBody>
      </p:sp>
      <p:sp>
        <p:nvSpPr>
          <p:cNvPr id="13" name="ZoneTexte 14">
            <a:extLst>
              <a:ext uri="{FF2B5EF4-FFF2-40B4-BE49-F238E27FC236}">
                <a16:creationId xmlns:a16="http://schemas.microsoft.com/office/drawing/2014/main" id="{6026F22A-D5F9-4352-9215-CB87F3747A8F}"/>
              </a:ext>
            </a:extLst>
          </p:cNvPr>
          <p:cNvSpPr txBox="1"/>
          <p:nvPr>
            <p:custDataLst>
              <p:tags r:id="rId2"/>
            </p:custDataLst>
          </p:nvPr>
        </p:nvSpPr>
        <p:spPr>
          <a:xfrm>
            <a:off x="7043205" y="3335974"/>
            <a:ext cx="228211" cy="479833"/>
          </a:xfrm>
          <a:prstGeom prst="rect">
            <a:avLst/>
          </a:prstGeom>
          <a:noFill/>
        </p:spPr>
        <p:txBody>
          <a:bodyPr wrap="none" lIns="0" tIns="0" rIns="0" bIns="0" rtlCol="0" anchor="ctr" anchorCtr="0">
            <a:noAutofit/>
          </a:bodyPr>
          <a:lstStyle/>
          <a:p>
            <a:pPr algn="ctr"/>
            <a:r>
              <a:rPr lang="fr-FR" sz="868" i="1" dirty="0">
                <a:latin typeface="Garamond" pitchFamily="18" charset="0"/>
              </a:rPr>
              <a:t>1</a:t>
            </a:r>
          </a:p>
        </p:txBody>
      </p:sp>
      <p:sp>
        <p:nvSpPr>
          <p:cNvPr id="14" name="TextBox 34">
            <a:hlinkClick r:id="" action="ppaction://noaction"/>
            <a:extLst>
              <a:ext uri="{FF2B5EF4-FFF2-40B4-BE49-F238E27FC236}">
                <a16:creationId xmlns:a16="http://schemas.microsoft.com/office/drawing/2014/main" id="{323924CD-AC9E-49A2-8A84-34BD7D625DB1}"/>
              </a:ext>
            </a:extLst>
          </p:cNvPr>
          <p:cNvSpPr txBox="1"/>
          <p:nvPr>
            <p:custDataLst>
              <p:tags r:id="rId3"/>
            </p:custDataLst>
          </p:nvPr>
        </p:nvSpPr>
        <p:spPr>
          <a:xfrm>
            <a:off x="7379220" y="9307687"/>
            <a:ext cx="82419" cy="191933"/>
          </a:xfrm>
          <a:prstGeom prst="rect">
            <a:avLst/>
          </a:prstGeom>
          <a:noFill/>
        </p:spPr>
        <p:txBody>
          <a:bodyPr vert="horz" wrap="none" rtlCol="0">
            <a:noAutofit/>
          </a:bodyPr>
          <a:lstStyle/>
          <a:p>
            <a:endParaRPr lang="fr-FR" sz="124" dirty="0">
              <a:solidFill>
                <a:srgbClr val="FFFFFF"/>
              </a:solidFill>
            </a:endParaRPr>
          </a:p>
        </p:txBody>
      </p:sp>
      <p:sp>
        <p:nvSpPr>
          <p:cNvPr id="15" name="TextBox 35">
            <a:hlinkClick r:id="" action="ppaction://noaction"/>
            <a:extLst>
              <a:ext uri="{FF2B5EF4-FFF2-40B4-BE49-F238E27FC236}">
                <a16:creationId xmlns:a16="http://schemas.microsoft.com/office/drawing/2014/main" id="{5C7DFAC5-7E01-40FF-AE3C-028D9AA8019B}"/>
              </a:ext>
            </a:extLst>
          </p:cNvPr>
          <p:cNvSpPr txBox="1"/>
          <p:nvPr>
            <p:custDataLst>
              <p:tags r:id="rId4"/>
            </p:custDataLst>
          </p:nvPr>
        </p:nvSpPr>
        <p:spPr>
          <a:xfrm>
            <a:off x="7495523" y="9545283"/>
            <a:ext cx="82419" cy="191933"/>
          </a:xfrm>
          <a:prstGeom prst="rect">
            <a:avLst/>
          </a:prstGeom>
          <a:noFill/>
        </p:spPr>
        <p:txBody>
          <a:bodyPr vert="horz" wrap="none" rtlCol="0">
            <a:noAutofit/>
          </a:bodyPr>
          <a:lstStyle/>
          <a:p>
            <a:endParaRPr lang="fr-FR" sz="124" dirty="0">
              <a:solidFill>
                <a:srgbClr val="FFFFFF"/>
              </a:solidFill>
            </a:endParaRPr>
          </a:p>
        </p:txBody>
      </p:sp>
      <p:sp>
        <p:nvSpPr>
          <p:cNvPr id="16" name="Rectangle 15">
            <a:extLst>
              <a:ext uri="{FF2B5EF4-FFF2-40B4-BE49-F238E27FC236}">
                <a16:creationId xmlns:a16="http://schemas.microsoft.com/office/drawing/2014/main" id="{3565070F-DA97-4976-B5E3-DA6A572832FE}"/>
              </a:ext>
            </a:extLst>
          </p:cNvPr>
          <p:cNvSpPr/>
          <p:nvPr>
            <p:custDataLst>
              <p:tags r:id="rId5"/>
            </p:custDataLst>
          </p:nvPr>
        </p:nvSpPr>
        <p:spPr bwMode="auto">
          <a:xfrm>
            <a:off x="565663" y="2876135"/>
            <a:ext cx="6443264" cy="6798220"/>
          </a:xfrm>
          <a:prstGeom prst="rect">
            <a:avLst/>
          </a:prstGeom>
          <a:noFill/>
          <a:ln w="9525">
            <a:solidFill>
              <a:schemeClr val="accent1"/>
            </a:solidFill>
            <a:miter lim="800000"/>
            <a:headEnd/>
            <a:tailEnd/>
          </a:ln>
        </p:spPr>
        <p:txBody>
          <a:bodyPr vert="horz" wrap="square" lIns="56698" tIns="28349" rIns="56698" bIns="28349"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68314" indent="-168314" eaLnBrk="0" hangingPunct="0">
              <a:spcBef>
                <a:spcPct val="80000"/>
              </a:spcBef>
              <a:buClr>
                <a:schemeClr val="accent2"/>
              </a:buClr>
              <a:buSzPct val="80000"/>
              <a:buFont typeface="Wingdings" pitchFamily="2" charset="2"/>
              <a:buChar char="è"/>
            </a:pPr>
            <a:endParaRPr lang="fr-FR" sz="1240" b="1" dirty="0">
              <a:solidFill>
                <a:schemeClr val="bg2"/>
              </a:solidFill>
              <a:latin typeface="+mn-lt"/>
              <a:cs typeface="+mn-cs"/>
            </a:endParaRPr>
          </a:p>
        </p:txBody>
      </p:sp>
      <p:sp>
        <p:nvSpPr>
          <p:cNvPr id="17" name="TextBox 39">
            <a:hlinkClick r:id="" action="ppaction://noaction"/>
            <a:extLst>
              <a:ext uri="{FF2B5EF4-FFF2-40B4-BE49-F238E27FC236}">
                <a16:creationId xmlns:a16="http://schemas.microsoft.com/office/drawing/2014/main" id="{F04673BA-0533-437E-8557-5AC1C1E167E4}"/>
              </a:ext>
            </a:extLst>
          </p:cNvPr>
          <p:cNvSpPr txBox="1"/>
          <p:nvPr>
            <p:custDataLst>
              <p:tags r:id="rId6"/>
            </p:custDataLst>
          </p:nvPr>
        </p:nvSpPr>
        <p:spPr>
          <a:xfrm>
            <a:off x="549461" y="2876132"/>
            <a:ext cx="5291314" cy="142558"/>
          </a:xfrm>
          <a:prstGeom prst="rect">
            <a:avLst/>
          </a:prstGeom>
          <a:noFill/>
        </p:spPr>
        <p:txBody>
          <a:bodyPr vert="horz" wrap="none" lIns="0" tIns="0" rIns="0" bIns="0" rtlCol="0" anchor="b" anchorCtr="0">
            <a:no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2480" b="1" dirty="0">
                <a:solidFill>
                  <a:schemeClr val="accent2"/>
                </a:solidFill>
              </a:rPr>
              <a:t>/04/</a:t>
            </a:r>
          </a:p>
        </p:txBody>
      </p:sp>
      <p:sp>
        <p:nvSpPr>
          <p:cNvPr id="18" name="TextBox 37">
            <a:hlinkClick r:id="" action="ppaction://noaction"/>
            <a:extLst>
              <a:ext uri="{FF2B5EF4-FFF2-40B4-BE49-F238E27FC236}">
                <a16:creationId xmlns:a16="http://schemas.microsoft.com/office/drawing/2014/main" id="{EADB803B-9AFD-4DE0-9538-2AD008D640D0}"/>
              </a:ext>
            </a:extLst>
          </p:cNvPr>
          <p:cNvSpPr txBox="1"/>
          <p:nvPr>
            <p:custDataLst>
              <p:tags r:id="rId7"/>
            </p:custDataLst>
          </p:nvPr>
        </p:nvSpPr>
        <p:spPr>
          <a:xfrm>
            <a:off x="873673" y="3978444"/>
            <a:ext cx="261290" cy="303520"/>
          </a:xfrm>
          <a:prstGeom prst="rect">
            <a:avLst/>
          </a:prstGeom>
          <a:noFill/>
        </p:spPr>
        <p:txBody>
          <a:bodyPr vert="horz" wrap="none" lIns="0" tIns="111609" rIns="0" bIns="0"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240" dirty="0">
                <a:solidFill>
                  <a:srgbClr val="86C4EC"/>
                </a:solidFill>
                <a:latin typeface="+mn-lt"/>
                <a:cs typeface="+mn-cs"/>
              </a:rPr>
              <a:t>4.2/</a:t>
            </a:r>
          </a:p>
        </p:txBody>
      </p:sp>
      <p:sp>
        <p:nvSpPr>
          <p:cNvPr id="19" name="TextBox 36">
            <a:hlinkClick r:id="" action="ppaction://noaction"/>
            <a:extLst>
              <a:ext uri="{FF2B5EF4-FFF2-40B4-BE49-F238E27FC236}">
                <a16:creationId xmlns:a16="http://schemas.microsoft.com/office/drawing/2014/main" id="{515789D4-1F47-436E-B988-E832B88A740B}"/>
              </a:ext>
            </a:extLst>
          </p:cNvPr>
          <p:cNvSpPr txBox="1"/>
          <p:nvPr>
            <p:custDataLst>
              <p:tags r:id="rId8"/>
            </p:custDataLst>
          </p:nvPr>
        </p:nvSpPr>
        <p:spPr>
          <a:xfrm>
            <a:off x="1353392" y="3978444"/>
            <a:ext cx="5671740" cy="303520"/>
          </a:xfrm>
          <a:prstGeom prst="rect">
            <a:avLst/>
          </a:prstGeom>
          <a:noFill/>
        </p:spPr>
        <p:txBody>
          <a:bodyPr vert="horz" wrap="square" lIns="0" tIns="111609" rIns="0" bIns="0"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240" dirty="0">
                <a:latin typeface="+mn-lt"/>
                <a:cs typeface="+mn-cs"/>
              </a:rPr>
              <a:t>tt</a:t>
            </a:r>
          </a:p>
        </p:txBody>
      </p:sp>
      <p:sp>
        <p:nvSpPr>
          <p:cNvPr id="20" name="ZoneTexte 19">
            <a:hlinkClick r:id="" action="ppaction://noaction"/>
            <a:extLst>
              <a:ext uri="{FF2B5EF4-FFF2-40B4-BE49-F238E27FC236}">
                <a16:creationId xmlns:a16="http://schemas.microsoft.com/office/drawing/2014/main" id="{FDA24E7F-3717-4556-BF4B-34A7C88B42F9}"/>
              </a:ext>
            </a:extLst>
          </p:cNvPr>
          <p:cNvSpPr txBox="1"/>
          <p:nvPr>
            <p:custDataLst>
              <p:tags r:id="rId9"/>
            </p:custDataLst>
          </p:nvPr>
        </p:nvSpPr>
        <p:spPr>
          <a:xfrm>
            <a:off x="549462" y="2876133"/>
            <a:ext cx="6432219" cy="939674"/>
          </a:xfrm>
          <a:prstGeom prst="rect">
            <a:avLst/>
          </a:prstGeom>
          <a:noFill/>
        </p:spPr>
        <p:txBody>
          <a:bodyPr vert="horz" wrap="square" lIns="0" tIns="111609" rIns="0" bIns="0" rtlCol="0">
            <a:noAutofit/>
          </a:bodyPr>
          <a:lstStyle/>
          <a:p>
            <a:r>
              <a:rPr lang="fr-FR" sz="2232" b="1" dirty="0">
                <a:solidFill>
                  <a:schemeClr val="bg2"/>
                </a:solidFill>
              </a:rPr>
              <a:t>PHASE</a:t>
            </a:r>
          </a:p>
        </p:txBody>
      </p:sp>
      <p:sp>
        <p:nvSpPr>
          <p:cNvPr id="21" name="Rectangle 20">
            <a:extLst>
              <a:ext uri="{FF2B5EF4-FFF2-40B4-BE49-F238E27FC236}">
                <a16:creationId xmlns:a16="http://schemas.microsoft.com/office/drawing/2014/main" id="{90066088-C86A-430B-9BF0-59DB11B35E16}"/>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417948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minder shapes Storage Layou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7731144C-D780-431E-AD47-E744E5A31F8E}"/>
              </a:ext>
            </a:extLst>
          </p:cNvPr>
          <p:cNvPicPr>
            <a:picLocks noChangeAspect="1" noChangeArrowheads="1"/>
          </p:cNvPicPr>
          <p:nvPr/>
        </p:nvPicPr>
        <p:blipFill>
          <a:blip r:embed="rId4" cstate="print"/>
          <a:srcRect/>
          <a:stretch>
            <a:fillRect/>
          </a:stretch>
        </p:blipFill>
        <p:spPr bwMode="auto">
          <a:xfrm>
            <a:off x="-7875" y="27"/>
            <a:ext cx="7570175" cy="1806718"/>
          </a:xfrm>
          <a:prstGeom prst="rect">
            <a:avLst/>
          </a:prstGeom>
          <a:noFill/>
          <a:ln w="9525">
            <a:noFill/>
            <a:miter lim="800000"/>
            <a:headEnd/>
            <a:tailEnd/>
          </a:ln>
          <a:effectLst/>
        </p:spPr>
      </p:pic>
      <p:sp>
        <p:nvSpPr>
          <p:cNvPr id="7" name="TextBox 17">
            <a:extLst>
              <a:ext uri="{FF2B5EF4-FFF2-40B4-BE49-F238E27FC236}">
                <a16:creationId xmlns:a16="http://schemas.microsoft.com/office/drawing/2014/main" id="{FB24221D-44BE-4E41-906D-C1D48FED4D7A}"/>
              </a:ext>
            </a:extLst>
          </p:cNvPr>
          <p:cNvSpPr txBox="1"/>
          <p:nvPr>
            <p:custDataLst>
              <p:tags r:id="rId1"/>
            </p:custDataLst>
          </p:nvPr>
        </p:nvSpPr>
        <p:spPr>
          <a:xfrm>
            <a:off x="147803" y="0"/>
            <a:ext cx="7263881" cy="1094438"/>
          </a:xfrm>
          <a:prstGeom prst="rect">
            <a:avLst/>
          </a:prstGeom>
          <a:noFill/>
          <a:ln>
            <a:noFill/>
          </a:ln>
          <a:effectLst/>
        </p:spPr>
        <p:txBody>
          <a:bodyPr vert="horz" wrap="square" lIns="56698" tIns="28349" rIns="56698" bIns="28349"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1488" b="1" kern="100" cap="all" dirty="0">
                <a:solidFill>
                  <a:srgbClr val="FFFFFF"/>
                </a:solidFill>
              </a:rPr>
              <a:t>1. Corporate Audit &amp; Internal Control Department</a:t>
            </a:r>
            <a:endParaRPr lang="fr-FR" sz="1488" b="1" kern="100" cap="all" dirty="0">
              <a:solidFill>
                <a:srgbClr val="FFFFFF"/>
              </a:solidFill>
            </a:endParaRPr>
          </a:p>
        </p:txBody>
      </p:sp>
      <p:sp>
        <p:nvSpPr>
          <p:cNvPr id="8" name="Rectangle 7">
            <a:extLst>
              <a:ext uri="{FF2B5EF4-FFF2-40B4-BE49-F238E27FC236}">
                <a16:creationId xmlns:a16="http://schemas.microsoft.com/office/drawing/2014/main" id="{B37154B8-194E-4B77-8FB0-BAFE18923E3E}"/>
              </a:ext>
            </a:extLst>
          </p:cNvPr>
          <p:cNvSpPr/>
          <p:nvPr>
            <p:custDataLst>
              <p:tags r:id="rId2"/>
            </p:custDataLst>
          </p:nvPr>
        </p:nvSpPr>
        <p:spPr>
          <a:xfrm>
            <a:off x="152996" y="743170"/>
            <a:ext cx="1298753" cy="225896"/>
          </a:xfrm>
          <a:prstGeom prst="rect">
            <a:avLst/>
          </a:prstGeom>
        </p:spPr>
        <p:txBody>
          <a:bodyPr wrap="none">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0">
              <a:defRPr/>
            </a:pPr>
            <a:r>
              <a:rPr lang="en-US" sz="868" b="1" kern="0" cap="all" dirty="0">
                <a:solidFill>
                  <a:srgbClr val="FFFFFF"/>
                </a:solidFill>
              </a:rPr>
              <a:t>2.1 Mission letter</a:t>
            </a:r>
          </a:p>
        </p:txBody>
      </p:sp>
      <p:sp>
        <p:nvSpPr>
          <p:cNvPr id="9" name="Rectangle 8">
            <a:extLst>
              <a:ext uri="{FF2B5EF4-FFF2-40B4-BE49-F238E27FC236}">
                <a16:creationId xmlns:a16="http://schemas.microsoft.com/office/drawing/2014/main" id="{7B8454F3-048A-4C45-B3BD-9F1EEBEF2A63}"/>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3633946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074286A0-65DF-5047-9DAD-FA755B2E474F}"/>
              </a:ext>
            </a:extLst>
          </p:cNvPr>
          <p:cNvSpPr/>
          <p:nvPr userDrawn="1"/>
        </p:nvSpPr>
        <p:spPr>
          <a:xfrm>
            <a:off x="359994" y="360006"/>
            <a:ext cx="5214035" cy="469800"/>
          </a:xfrm>
          <a:custGeom>
            <a:avLst/>
            <a:gdLst/>
            <a:ahLst/>
            <a:cxnLst/>
            <a:rect l="l" t="t" r="r" b="b"/>
            <a:pathLst>
              <a:path w="5220335" h="467994">
                <a:moveTo>
                  <a:pt x="5220004" y="0"/>
                </a:moveTo>
                <a:lnTo>
                  <a:pt x="0" y="0"/>
                </a:lnTo>
                <a:lnTo>
                  <a:pt x="0" y="467995"/>
                </a:lnTo>
                <a:lnTo>
                  <a:pt x="5220004" y="467995"/>
                </a:lnTo>
                <a:lnTo>
                  <a:pt x="5220004" y="0"/>
                </a:lnTo>
                <a:close/>
              </a:path>
            </a:pathLst>
          </a:custGeom>
          <a:gradFill flip="none" rotWithShape="1">
            <a:gsLst>
              <a:gs pos="73000">
                <a:schemeClr val="accent1">
                  <a:lumMod val="40000"/>
                  <a:lumOff val="60000"/>
                </a:schemeClr>
              </a:gs>
              <a:gs pos="60000">
                <a:schemeClr val="tx1">
                  <a:lumMod val="50000"/>
                  <a:lumOff val="50000"/>
                </a:schemeClr>
              </a:gs>
              <a:gs pos="44000">
                <a:srgbClr val="005483"/>
              </a:gs>
              <a:gs pos="82000">
                <a:schemeClr val="bg1"/>
              </a:gs>
            </a:gsLst>
            <a:lin ang="10800000" scaled="1"/>
            <a:tileRect/>
          </a:gradFill>
        </p:spPr>
        <p:txBody>
          <a:bodyPr wrap="square" lIns="0" tIns="0" rIns="0" bIns="0" rtlCol="0"/>
          <a:lstStyle/>
          <a:p>
            <a:endParaRPr dirty="0"/>
          </a:p>
        </p:txBody>
      </p:sp>
      <p:sp>
        <p:nvSpPr>
          <p:cNvPr id="14" name="object 65">
            <a:extLst>
              <a:ext uri="{FF2B5EF4-FFF2-40B4-BE49-F238E27FC236}">
                <a16:creationId xmlns:a16="http://schemas.microsoft.com/office/drawing/2014/main" id="{E814BCD2-8879-1D41-B041-3254B47321C1}"/>
              </a:ext>
            </a:extLst>
          </p:cNvPr>
          <p:cNvSpPr/>
          <p:nvPr userDrawn="1"/>
        </p:nvSpPr>
        <p:spPr>
          <a:xfrm>
            <a:off x="359994" y="1044003"/>
            <a:ext cx="540385" cy="36195"/>
          </a:xfrm>
          <a:custGeom>
            <a:avLst/>
            <a:gdLst/>
            <a:ahLst/>
            <a:cxnLst/>
            <a:rect l="l" t="t" r="r" b="b"/>
            <a:pathLst>
              <a:path w="540385" h="36194">
                <a:moveTo>
                  <a:pt x="540004" y="0"/>
                </a:moveTo>
                <a:lnTo>
                  <a:pt x="0" y="0"/>
                </a:lnTo>
                <a:lnTo>
                  <a:pt x="0" y="36004"/>
                </a:lnTo>
                <a:lnTo>
                  <a:pt x="540004" y="36004"/>
                </a:lnTo>
                <a:lnTo>
                  <a:pt x="540004" y="0"/>
                </a:lnTo>
                <a:close/>
              </a:path>
            </a:pathLst>
          </a:custGeom>
          <a:solidFill>
            <a:srgbClr val="0C1C49"/>
          </a:solidFill>
        </p:spPr>
        <p:txBody>
          <a:bodyPr wrap="square" lIns="0" tIns="0" rIns="0" bIns="0" rtlCol="0"/>
          <a:lstStyle/>
          <a:p>
            <a:endParaRPr/>
          </a:p>
        </p:txBody>
      </p:sp>
      <p:sp>
        <p:nvSpPr>
          <p:cNvPr id="2" name="Title Placeholder 1"/>
          <p:cNvSpPr>
            <a:spLocks noGrp="1"/>
          </p:cNvSpPr>
          <p:nvPr>
            <p:ph type="title"/>
          </p:nvPr>
        </p:nvSpPr>
        <p:spPr>
          <a:xfrm>
            <a:off x="359993" y="1493944"/>
            <a:ext cx="6753243" cy="604112"/>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3571498" y="10332000"/>
            <a:ext cx="416675" cy="234053"/>
          </a:xfrm>
          <a:prstGeom prst="rect">
            <a:avLst/>
          </a:prstGeom>
        </p:spPr>
        <p:txBody>
          <a:bodyPr vert="horz" lIns="0" tIns="0" rIns="0" bIns="0" rtlCol="0" anchor="t" anchorCtr="0"/>
          <a:lstStyle>
            <a:lvl1pPr algn="ctr">
              <a:defRPr sz="900">
                <a:solidFill>
                  <a:srgbClr val="0C1C49"/>
                </a:solidFill>
              </a:defRPr>
            </a:lvl1pPr>
          </a:lstStyle>
          <a:p>
            <a:r>
              <a:rPr lang="fr-FR" dirty="0"/>
              <a:t>- </a:t>
            </a:r>
            <a:fld id="{0AD952E5-C772-624B-8D8A-666D3A0C2979}" type="slidenum">
              <a:rPr lang="fr-FR" smtClean="0"/>
              <a:pPr/>
              <a:t>‹#›</a:t>
            </a:fld>
            <a:r>
              <a:rPr lang="fr-FR" dirty="0"/>
              <a:t> -</a:t>
            </a:r>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359994" y="2098056"/>
            <a:ext cx="6753242" cy="60615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2203840" y="517580"/>
            <a:ext cx="3158547" cy="290630"/>
          </a:xfrm>
          <a:prstGeom prst="rect">
            <a:avLst/>
          </a:prstGeom>
        </p:spPr>
        <p:txBody>
          <a:bodyPr vert="horz" lIns="0" tIns="0" rIns="0" bIns="0" rtlCol="0" anchor="t" anchorCtr="0">
            <a:noAutofit/>
          </a:bodyPr>
          <a:lstStyle>
            <a:lvl1pPr algn="r">
              <a:defRPr sz="1000" b="1" baseline="0">
                <a:solidFill>
                  <a:schemeClr val="bg1"/>
                </a:solidFill>
                <a:latin typeface="Arial" panose="020B0604020202020204" pitchFamily="34" charset="0"/>
                <a:cs typeface="Arial" panose="020B0604020202020204" pitchFamily="34" charset="0"/>
              </a:defRPr>
            </a:lvl1pPr>
          </a:lstStyle>
          <a:p>
            <a:r>
              <a:rPr lang="fr-FR" dirty="0"/>
              <a:t>Liquidity letter n°8  |  XX mars 2022</a:t>
            </a:r>
            <a:endParaRPr lang="fr-FR" b="0" dirty="0"/>
          </a:p>
        </p:txBody>
      </p:sp>
      <p:sp>
        <p:nvSpPr>
          <p:cNvPr id="12" name="object 40">
            <a:extLst>
              <a:ext uri="{FF2B5EF4-FFF2-40B4-BE49-F238E27FC236}">
                <a16:creationId xmlns:a16="http://schemas.microsoft.com/office/drawing/2014/main" id="{875AEB65-398D-794F-AC1C-D9E239C25CE0}"/>
              </a:ext>
            </a:extLst>
          </p:cNvPr>
          <p:cNvSpPr/>
          <p:nvPr userDrawn="1"/>
        </p:nvSpPr>
        <p:spPr>
          <a:xfrm>
            <a:off x="6653644" y="10296004"/>
            <a:ext cx="540385" cy="36195"/>
          </a:xfrm>
          <a:custGeom>
            <a:avLst/>
            <a:gdLst/>
            <a:ahLst/>
            <a:cxnLst/>
            <a:rect l="l" t="t" r="r" b="b"/>
            <a:pathLst>
              <a:path w="540384" h="36195">
                <a:moveTo>
                  <a:pt x="540003" y="0"/>
                </a:moveTo>
                <a:lnTo>
                  <a:pt x="0" y="0"/>
                </a:lnTo>
                <a:lnTo>
                  <a:pt x="0" y="36004"/>
                </a:lnTo>
                <a:lnTo>
                  <a:pt x="540003" y="36004"/>
                </a:lnTo>
                <a:lnTo>
                  <a:pt x="540003" y="0"/>
                </a:lnTo>
                <a:close/>
              </a:path>
            </a:pathLst>
          </a:custGeom>
          <a:solidFill>
            <a:srgbClr val="0C1C49"/>
          </a:solidFill>
        </p:spPr>
        <p:txBody>
          <a:bodyPr wrap="square" lIns="0" tIns="0" rIns="0" bIns="0" rtlCol="0"/>
          <a:lstStyle/>
          <a:p>
            <a:endParaRPr/>
          </a:p>
        </p:txBody>
      </p:sp>
      <p:pic>
        <p:nvPicPr>
          <p:cNvPr id="7" name="Image 6">
            <a:extLst>
              <a:ext uri="{FF2B5EF4-FFF2-40B4-BE49-F238E27FC236}">
                <a16:creationId xmlns:a16="http://schemas.microsoft.com/office/drawing/2014/main" id="{F9874E1E-CE9F-F849-9719-AD935BAB12CC}"/>
              </a:ext>
            </a:extLst>
          </p:cNvPr>
          <p:cNvPicPr>
            <a:picLocks noChangeAspect="1"/>
          </p:cNvPicPr>
          <p:nvPr userDrawn="1"/>
        </p:nvPicPr>
        <p:blipFill>
          <a:blip r:embed="rId6"/>
          <a:stretch>
            <a:fillRect/>
          </a:stretch>
        </p:blipFill>
        <p:spPr>
          <a:xfrm>
            <a:off x="5574029" y="360006"/>
            <a:ext cx="1620000" cy="469800"/>
          </a:xfrm>
          <a:prstGeom prst="rect">
            <a:avLst/>
          </a:prstGeom>
        </p:spPr>
      </p:pic>
      <p:pic>
        <p:nvPicPr>
          <p:cNvPr id="20" name="Image 19">
            <a:extLst>
              <a:ext uri="{FF2B5EF4-FFF2-40B4-BE49-F238E27FC236}">
                <a16:creationId xmlns:a16="http://schemas.microsoft.com/office/drawing/2014/main" id="{184DA56D-D25C-460E-BEDC-5B5F597BD71C}"/>
              </a:ext>
            </a:extLst>
          </p:cNvPr>
          <p:cNvPicPr>
            <a:picLocks noChangeAspect="1"/>
          </p:cNvPicPr>
          <p:nvPr userDrawn="1"/>
        </p:nvPicPr>
        <p:blipFill rotWithShape="1">
          <a:blip r:embed="rId7"/>
          <a:srcRect b="28726"/>
          <a:stretch/>
        </p:blipFill>
        <p:spPr>
          <a:xfrm>
            <a:off x="275801" y="312181"/>
            <a:ext cx="1249155" cy="496133"/>
          </a:xfrm>
          <a:prstGeom prst="rect">
            <a:avLst/>
          </a:prstGeom>
        </p:spPr>
      </p:pic>
    </p:spTree>
    <p:extLst>
      <p:ext uri="{BB962C8B-B14F-4D97-AF65-F5344CB8AC3E}">
        <p14:creationId xmlns:p14="http://schemas.microsoft.com/office/powerpoint/2010/main" val="1483117583"/>
      </p:ext>
    </p:extLst>
  </p:cSld>
  <p:clrMap bg1="lt1" tx1="dk1" bg2="lt2" tx2="dk2" accent1="accent1" accent2="accent2" accent3="accent3" accent4="accent4" accent5="accent5" accent6="accent6" hlink="hlink" folHlink="folHlink"/>
  <p:sldLayoutIdLst>
    <p:sldLayoutId id="2147483703" r:id="rId1"/>
    <p:sldLayoutId id="2147483702" r:id="rId2"/>
    <p:sldLayoutId id="2147483685" r:id="rId3"/>
    <p:sldLayoutId id="2147483696" r:id="rId4"/>
  </p:sldLayoutIdLst>
  <p:hf hdr="0" dt="0"/>
  <p:txStyles>
    <p:titleStyle>
      <a:lvl1pPr marL="0" indent="0" algn="l" defTabSz="755934" rtl="0" eaLnBrk="1" latinLnBrk="0" hangingPunct="1">
        <a:lnSpc>
          <a:spcPct val="80000"/>
        </a:lnSpc>
        <a:spcBef>
          <a:spcPct val="0"/>
        </a:spcBef>
        <a:buNone/>
        <a:defRPr sz="2300" b="1" kern="1200">
          <a:solidFill>
            <a:srgbClr val="0C1C49"/>
          </a:solidFill>
          <a:latin typeface="+mj-lt"/>
          <a:ea typeface="+mj-ea"/>
          <a:cs typeface="+mj-cs"/>
        </a:defRPr>
      </a:lvl1pPr>
    </p:titleStyle>
    <p:body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136525"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dirty="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6D18BDB4-1D08-4BA8-9918-1A73891C8377}"/>
              </a:ext>
            </a:extLst>
          </p:cNvPr>
          <p:cNvSpPr txBox="1">
            <a:spLocks/>
          </p:cNvSpPr>
          <p:nvPr/>
        </p:nvSpPr>
        <p:spPr>
          <a:xfrm>
            <a:off x="403863" y="6019482"/>
            <a:ext cx="5580880" cy="1887633"/>
          </a:xfrm>
          <a:prstGeom prst="rect">
            <a:avLst/>
          </a:prstGeom>
        </p:spPr>
        <p:txBody>
          <a:bodyPr wrap="square" lIns="0" r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755953" rtl="0" eaLnBrk="1" fontAlgn="auto" latinLnBrk="0" hangingPunct="1">
              <a:lnSpc>
                <a:spcPct val="90000"/>
              </a:lnSpc>
              <a:spcBef>
                <a:spcPts val="1984"/>
              </a:spcBef>
              <a:spcAft>
                <a:spcPts val="0"/>
              </a:spcAft>
              <a:buClrTx/>
              <a:buSzTx/>
              <a:buFontTx/>
              <a:buNone/>
              <a:tabLst/>
              <a:defRPr/>
            </a:pPr>
            <a:r>
              <a:rPr kumimoji="0" lang="en-US" sz="2645"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755953" rtl="0" eaLnBrk="1" fontAlgn="auto" latinLnBrk="0" hangingPunct="1">
              <a:lnSpc>
                <a:spcPct val="90000"/>
              </a:lnSpc>
              <a:spcBef>
                <a:spcPts val="1984"/>
              </a:spcBef>
              <a:spcAft>
                <a:spcPts val="0"/>
              </a:spcAft>
              <a:buClrTx/>
              <a:buSzTx/>
              <a:buFontTx/>
              <a:buNone/>
              <a:tabLst/>
              <a:defRPr/>
            </a:pPr>
            <a:r>
              <a:rPr kumimoji="0" lang="en-US" sz="3307"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755953" rtl="0" eaLnBrk="1" fontAlgn="auto" latinLnBrk="0" hangingPunct="1">
              <a:lnSpc>
                <a:spcPct val="90000"/>
              </a:lnSpc>
              <a:spcBef>
                <a:spcPts val="1984"/>
              </a:spcBef>
              <a:spcAft>
                <a:spcPts val="0"/>
              </a:spcAft>
              <a:buClrTx/>
              <a:buSzTx/>
              <a:buFontTx/>
              <a:buNone/>
              <a:tabLst/>
              <a:defRPr/>
            </a:pPr>
            <a:r>
              <a:rPr kumimoji="0" lang="en-US" sz="3307"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delete</a:t>
            </a:r>
          </a:p>
        </p:txBody>
      </p:sp>
      <p:pic>
        <p:nvPicPr>
          <p:cNvPr id="7" name="Picture 8">
            <a:extLst>
              <a:ext uri="{FF2B5EF4-FFF2-40B4-BE49-F238E27FC236}">
                <a16:creationId xmlns:a16="http://schemas.microsoft.com/office/drawing/2014/main" id="{A867FE25-EE80-4627-8F6A-3CB943D975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3" y="406357"/>
            <a:ext cx="4597458" cy="4939549"/>
          </a:xfrm>
          <a:prstGeom prst="rect">
            <a:avLst/>
          </a:prstGeom>
        </p:spPr>
      </p:pic>
    </p:spTree>
    <p:extLst>
      <p:ext uri="{BB962C8B-B14F-4D97-AF65-F5344CB8AC3E}">
        <p14:creationId xmlns:p14="http://schemas.microsoft.com/office/powerpoint/2010/main" val="146295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dt="0"/>
  <p:txStyles>
    <p:titleStyle>
      <a:lvl1pPr algn="l" rtl="0" eaLnBrk="1" fontAlgn="base" hangingPunct="1">
        <a:spcBef>
          <a:spcPct val="0"/>
        </a:spcBef>
        <a:spcAft>
          <a:spcPct val="0"/>
        </a:spcAft>
        <a:defRPr sz="1488" b="1" kern="1200">
          <a:solidFill>
            <a:srgbClr val="376092"/>
          </a:solidFill>
          <a:latin typeface="Garamond" pitchFamily="18" charset="0"/>
          <a:ea typeface="+mj-ea"/>
          <a:cs typeface="+mj-cs"/>
        </a:defRPr>
      </a:lvl1pPr>
      <a:lvl2pPr algn="l" rtl="0" eaLnBrk="1" fontAlgn="base" hangingPunct="1">
        <a:spcBef>
          <a:spcPct val="0"/>
        </a:spcBef>
        <a:spcAft>
          <a:spcPct val="0"/>
        </a:spcAft>
        <a:defRPr sz="1488" b="1">
          <a:solidFill>
            <a:srgbClr val="376092"/>
          </a:solidFill>
          <a:latin typeface="Garamond" pitchFamily="18" charset="0"/>
        </a:defRPr>
      </a:lvl2pPr>
      <a:lvl3pPr algn="l" rtl="0" eaLnBrk="1" fontAlgn="base" hangingPunct="1">
        <a:spcBef>
          <a:spcPct val="0"/>
        </a:spcBef>
        <a:spcAft>
          <a:spcPct val="0"/>
        </a:spcAft>
        <a:defRPr sz="1488" b="1">
          <a:solidFill>
            <a:srgbClr val="376092"/>
          </a:solidFill>
          <a:latin typeface="Garamond" pitchFamily="18" charset="0"/>
        </a:defRPr>
      </a:lvl3pPr>
      <a:lvl4pPr algn="l" rtl="0" eaLnBrk="1" fontAlgn="base" hangingPunct="1">
        <a:spcBef>
          <a:spcPct val="0"/>
        </a:spcBef>
        <a:spcAft>
          <a:spcPct val="0"/>
        </a:spcAft>
        <a:defRPr sz="1488" b="1">
          <a:solidFill>
            <a:srgbClr val="376092"/>
          </a:solidFill>
          <a:latin typeface="Garamond" pitchFamily="18" charset="0"/>
        </a:defRPr>
      </a:lvl4pPr>
      <a:lvl5pPr algn="l" rtl="0" eaLnBrk="1" fontAlgn="base" hangingPunct="1">
        <a:spcBef>
          <a:spcPct val="0"/>
        </a:spcBef>
        <a:spcAft>
          <a:spcPct val="0"/>
        </a:spcAft>
        <a:defRPr sz="1488" b="1">
          <a:solidFill>
            <a:srgbClr val="376092"/>
          </a:solidFill>
          <a:latin typeface="Garamond" pitchFamily="18" charset="0"/>
        </a:defRPr>
      </a:lvl5pPr>
      <a:lvl6pPr marL="283475" algn="l" rtl="0" eaLnBrk="1" fontAlgn="base" hangingPunct="1">
        <a:spcBef>
          <a:spcPct val="0"/>
        </a:spcBef>
        <a:spcAft>
          <a:spcPct val="0"/>
        </a:spcAft>
        <a:defRPr sz="1488" b="1">
          <a:solidFill>
            <a:srgbClr val="376092"/>
          </a:solidFill>
          <a:latin typeface="Garamond" pitchFamily="18" charset="0"/>
        </a:defRPr>
      </a:lvl6pPr>
      <a:lvl7pPr marL="566951" algn="l" rtl="0" eaLnBrk="1" fontAlgn="base" hangingPunct="1">
        <a:spcBef>
          <a:spcPct val="0"/>
        </a:spcBef>
        <a:spcAft>
          <a:spcPct val="0"/>
        </a:spcAft>
        <a:defRPr sz="1488" b="1">
          <a:solidFill>
            <a:srgbClr val="376092"/>
          </a:solidFill>
          <a:latin typeface="Garamond" pitchFamily="18" charset="0"/>
        </a:defRPr>
      </a:lvl7pPr>
      <a:lvl8pPr marL="850426" algn="l" rtl="0" eaLnBrk="1" fontAlgn="base" hangingPunct="1">
        <a:spcBef>
          <a:spcPct val="0"/>
        </a:spcBef>
        <a:spcAft>
          <a:spcPct val="0"/>
        </a:spcAft>
        <a:defRPr sz="1488" b="1">
          <a:solidFill>
            <a:srgbClr val="376092"/>
          </a:solidFill>
          <a:latin typeface="Garamond" pitchFamily="18" charset="0"/>
        </a:defRPr>
      </a:lvl8pPr>
      <a:lvl9pPr marL="1133902" algn="l" rtl="0" eaLnBrk="1" fontAlgn="base" hangingPunct="1">
        <a:spcBef>
          <a:spcPct val="0"/>
        </a:spcBef>
        <a:spcAft>
          <a:spcPct val="0"/>
        </a:spcAft>
        <a:defRPr sz="1488" b="1">
          <a:solidFill>
            <a:srgbClr val="376092"/>
          </a:solidFill>
          <a:latin typeface="Garamond" pitchFamily="18" charset="0"/>
        </a:defRPr>
      </a:lvl9pPr>
    </p:titleStyle>
    <p:bodyStyle>
      <a:lvl1pPr algn="l" rtl="0" eaLnBrk="1" fontAlgn="base" hangingPunct="1">
        <a:spcBef>
          <a:spcPct val="20000"/>
        </a:spcBef>
        <a:spcAft>
          <a:spcPct val="0"/>
        </a:spcAft>
        <a:buClr>
          <a:srgbClr val="376092"/>
        </a:buClr>
        <a:buSzPct val="80000"/>
        <a:defRPr lang="en-US" sz="868" b="1" kern="1200" dirty="0">
          <a:solidFill>
            <a:srgbClr val="376092"/>
          </a:solidFill>
          <a:latin typeface="Garamond" pitchFamily="18" charset="0"/>
          <a:ea typeface="+mj-ea"/>
          <a:cs typeface="+mj-cs"/>
        </a:defRPr>
      </a:lvl1pPr>
      <a:lvl2pPr algn="l" rtl="0" eaLnBrk="1" fontAlgn="base" hangingPunct="1">
        <a:spcBef>
          <a:spcPct val="20000"/>
        </a:spcBef>
        <a:spcAft>
          <a:spcPct val="0"/>
        </a:spcAft>
        <a:buClr>
          <a:srgbClr val="376092"/>
        </a:buClr>
        <a:buFont typeface="Arial" charset="0"/>
        <a:defRPr lang="en-US" sz="868" kern="1200" dirty="0">
          <a:solidFill>
            <a:schemeClr val="tx1"/>
          </a:solidFill>
          <a:latin typeface="Garamond" pitchFamily="18" charset="0"/>
          <a:ea typeface="+mn-ea"/>
          <a:cs typeface="+mn-cs"/>
        </a:defRPr>
      </a:lvl2pPr>
      <a:lvl3pPr marL="164377" indent="-164377" algn="l" rtl="0" eaLnBrk="1" fontAlgn="base" hangingPunct="1">
        <a:spcBef>
          <a:spcPct val="20000"/>
        </a:spcBef>
        <a:spcAft>
          <a:spcPct val="0"/>
        </a:spcAft>
        <a:buClr>
          <a:srgbClr val="376092"/>
        </a:buClr>
        <a:buBlip>
          <a:blip r:embed="rId7"/>
        </a:buBlip>
        <a:defRPr lang="en-US" sz="868" kern="1200">
          <a:solidFill>
            <a:schemeClr val="tx1"/>
          </a:solidFill>
          <a:latin typeface="Garamond" pitchFamily="18" charset="0"/>
          <a:ea typeface="+mn-ea"/>
          <a:cs typeface="+mn-cs"/>
        </a:defRPr>
      </a:lvl3pPr>
      <a:lvl4pPr marL="276586" indent="-112209" algn="l" rtl="0" eaLnBrk="1" fontAlgn="base" hangingPunct="1">
        <a:spcBef>
          <a:spcPct val="20000"/>
        </a:spcBef>
        <a:spcAft>
          <a:spcPct val="0"/>
        </a:spcAft>
        <a:buFont typeface="Arial" charset="0"/>
        <a:buChar char="–"/>
        <a:defRPr lang="en-US" sz="868" kern="1200" dirty="0">
          <a:solidFill>
            <a:schemeClr val="tx1"/>
          </a:solidFill>
          <a:latin typeface="Garamond" pitchFamily="18" charset="0"/>
          <a:ea typeface="+mj-ea"/>
          <a:cs typeface="+mj-cs"/>
        </a:defRPr>
      </a:lvl4pPr>
      <a:lvl5pPr marL="388795" indent="-112209" algn="l" rtl="0" eaLnBrk="1" fontAlgn="base" hangingPunct="1">
        <a:spcBef>
          <a:spcPct val="20000"/>
        </a:spcBef>
        <a:spcAft>
          <a:spcPct val="0"/>
        </a:spcAft>
        <a:buClr>
          <a:schemeClr val="tx2"/>
        </a:buClr>
        <a:buFont typeface="Arial" charset="0"/>
        <a:buChar char="•"/>
        <a:defRPr lang="en-US" sz="868" kern="1200" dirty="0">
          <a:solidFill>
            <a:schemeClr val="tx1"/>
          </a:solidFill>
          <a:latin typeface="Garamond" pitchFamily="18" charset="0"/>
          <a:ea typeface="+mj-ea"/>
          <a:cs typeface="+mj-cs"/>
        </a:defRPr>
      </a:lvl5pPr>
      <a:lvl6pPr marL="388795" marR="0" indent="112209" algn="l" defTabSz="566951" rtl="0" eaLnBrk="1" fontAlgn="auto" latinLnBrk="0" hangingPunct="1">
        <a:lnSpc>
          <a:spcPct val="100000"/>
        </a:lnSpc>
        <a:spcBef>
          <a:spcPct val="20000"/>
        </a:spcBef>
        <a:spcAft>
          <a:spcPts val="0"/>
        </a:spcAft>
        <a:buClr>
          <a:schemeClr val="tx2"/>
        </a:buClr>
        <a:buSzTx/>
        <a:buFont typeface="Garamond" pitchFamily="18" charset="0"/>
        <a:buChar char="−"/>
        <a:tabLst/>
        <a:defRPr lang="en-US" sz="868" kern="1200" dirty="0" smtClean="0">
          <a:solidFill>
            <a:schemeClr val="tx1"/>
          </a:solidFill>
          <a:latin typeface="+mn-lt"/>
          <a:ea typeface="+mn-ea"/>
          <a:cs typeface="+mn-cs"/>
        </a:defRPr>
      </a:lvl6pPr>
      <a:lvl7pPr marL="613213" marR="0" indent="-112209" algn="l" defTabSz="566951" rtl="0" eaLnBrk="1" fontAlgn="auto" latinLnBrk="0" hangingPunct="1">
        <a:lnSpc>
          <a:spcPct val="100000"/>
        </a:lnSpc>
        <a:spcBef>
          <a:spcPct val="20000"/>
        </a:spcBef>
        <a:spcAft>
          <a:spcPts val="0"/>
        </a:spcAft>
        <a:buClr>
          <a:schemeClr val="tx2"/>
        </a:buClr>
        <a:buSzTx/>
        <a:buFont typeface="Garamond" pitchFamily="18" charset="0"/>
        <a:buChar char="−"/>
        <a:tabLst/>
        <a:defRPr lang="en-US" sz="868" kern="1200" baseline="0" dirty="0" smtClean="0">
          <a:solidFill>
            <a:schemeClr val="tx1"/>
          </a:solidFill>
          <a:latin typeface="Garamond" pitchFamily="18" charset="0"/>
          <a:ea typeface="+mn-ea"/>
          <a:cs typeface="+mn-cs"/>
        </a:defRPr>
      </a:lvl7pPr>
      <a:lvl8pPr marL="725422" indent="-112209" algn="l" defTabSz="566951" rtl="0" eaLnBrk="1" latinLnBrk="0" hangingPunct="1">
        <a:spcBef>
          <a:spcPct val="20000"/>
        </a:spcBef>
        <a:buFont typeface="Garamond" pitchFamily="18" charset="0"/>
        <a:buChar char="−"/>
        <a:defRPr lang="en-US" sz="868" kern="1200" baseline="0" dirty="0" smtClean="0">
          <a:solidFill>
            <a:schemeClr val="tx1"/>
          </a:solidFill>
          <a:latin typeface="Garamond" pitchFamily="18" charset="0"/>
          <a:ea typeface="+mn-ea"/>
          <a:cs typeface="+mn-cs"/>
        </a:defRPr>
      </a:lvl8pPr>
      <a:lvl9pPr marL="830741" indent="-105319" algn="l" defTabSz="566951" rtl="0" eaLnBrk="1" latinLnBrk="0" hangingPunct="1">
        <a:spcBef>
          <a:spcPct val="20000"/>
        </a:spcBef>
        <a:buFont typeface="Garamond" pitchFamily="18" charset="0"/>
        <a:buChar char="−"/>
        <a:defRPr lang="en-US" sz="868" kern="1200" baseline="0" dirty="0" smtClean="0">
          <a:solidFill>
            <a:schemeClr val="tx1"/>
          </a:solidFill>
          <a:latin typeface="Garamond" pitchFamily="18" charset="0"/>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linkedin.com/company/amundi-/mycompany/" TargetMode="External"/><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hyperlink" Target="https://www.amundi.com/institutional/treasury" TargetMode="Externa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D02CFB7-D621-B942-8A6C-56BCCF67E873}"/>
              </a:ext>
            </a:extLst>
          </p:cNvPr>
          <p:cNvSpPr>
            <a:spLocks noGrp="1"/>
          </p:cNvSpPr>
          <p:nvPr>
            <p:ph sz="quarter" idx="18"/>
          </p:nvPr>
        </p:nvSpPr>
        <p:spPr>
          <a:xfrm>
            <a:off x="4817996" y="6584285"/>
            <a:ext cx="2641983" cy="3656963"/>
          </a:xfrm>
        </p:spPr>
        <p:txBody>
          <a:bodyPr wrap="square">
            <a:spAutoFit/>
          </a:bodyPr>
          <a:lstStyle/>
          <a:p>
            <a:pPr algn="just">
              <a:spcBef>
                <a:spcPts val="500"/>
              </a:spcBef>
              <a:spcAft>
                <a:spcPts val="200"/>
              </a:spcAft>
            </a:pPr>
            <a:r>
              <a:rPr lang="fr-FR" sz="1000" b="0" dirty="0">
                <a:solidFill>
                  <a:schemeClr val="bg1">
                    <a:lumMod val="50000"/>
                  </a:schemeClr>
                </a:solidFill>
                <a:latin typeface="Arial" panose="020B0604020202020204" pitchFamily="34" charset="0"/>
              </a:rPr>
              <a:t>Les chiffres du marché du travail, publiés mercredi 11 février par le Bureau of Labor </a:t>
            </a:r>
            <a:r>
              <a:rPr lang="fr-FR" sz="1000" b="0" dirty="0" err="1">
                <a:solidFill>
                  <a:schemeClr val="bg1">
                    <a:lumMod val="50000"/>
                  </a:schemeClr>
                </a:solidFill>
                <a:latin typeface="Arial" panose="020B0604020202020204" pitchFamily="34" charset="0"/>
              </a:rPr>
              <a:t>Statistics</a:t>
            </a:r>
            <a:r>
              <a:rPr lang="fr-FR" sz="1000" b="0" dirty="0">
                <a:solidFill>
                  <a:schemeClr val="bg1">
                    <a:lumMod val="50000"/>
                  </a:schemeClr>
                </a:solidFill>
                <a:latin typeface="Arial" panose="020B0604020202020204" pitchFamily="34" charset="0"/>
              </a:rPr>
              <a:t>, paraissent positifs au premier abord, avec la création nette de 130 000 emplois en janvier, un rebond bien au-dessus des prévisions, et avec un taux de chômage stable à 4,3% (4,4% en décembre). </a:t>
            </a:r>
          </a:p>
          <a:p>
            <a:pPr algn="just">
              <a:spcBef>
                <a:spcPts val="500"/>
              </a:spcBef>
              <a:spcAft>
                <a:spcPts val="200"/>
              </a:spcAft>
            </a:pPr>
            <a:r>
              <a:rPr lang="fr-FR" sz="1000" b="0" dirty="0">
                <a:solidFill>
                  <a:schemeClr val="bg1">
                    <a:lumMod val="50000"/>
                  </a:schemeClr>
                </a:solidFill>
                <a:latin typeface="Arial" panose="020B0604020202020204" pitchFamily="34" charset="0"/>
              </a:rPr>
              <a:t>Mais ce rapport contient d’autres chiffres plus inquiétants : les données des années passées ont été revues fortement à la baisse. Depuis le retour au pouvoir de Donald Trump, seulement 180 000 emplois ont été créés, soit 15 000 par mois, le rythme le plus faible depuis les années de récession liée</a:t>
            </a:r>
            <a:r>
              <a:rPr lang="fr-FR" sz="1000" b="0" dirty="0">
                <a:solidFill>
                  <a:srgbClr val="FF0000"/>
                </a:solidFill>
                <a:latin typeface="Arial" panose="020B0604020202020204" pitchFamily="34" charset="0"/>
              </a:rPr>
              <a:t>s</a:t>
            </a:r>
            <a:r>
              <a:rPr lang="fr-FR" sz="1000" b="0" dirty="0">
                <a:solidFill>
                  <a:schemeClr val="bg1">
                    <a:lumMod val="50000"/>
                  </a:schemeClr>
                </a:solidFill>
                <a:latin typeface="Arial" panose="020B0604020202020204" pitchFamily="34" charset="0"/>
              </a:rPr>
              <a:t> à la crise financière de 2008 ou à la pandémie de Covid-19. </a:t>
            </a:r>
          </a:p>
          <a:p>
            <a:pPr algn="just">
              <a:spcBef>
                <a:spcPts val="500"/>
              </a:spcBef>
              <a:spcAft>
                <a:spcPts val="200"/>
              </a:spcAft>
            </a:pPr>
            <a:r>
              <a:rPr lang="fr-FR" sz="1000" b="0" dirty="0">
                <a:solidFill>
                  <a:schemeClr val="bg1">
                    <a:lumMod val="50000"/>
                  </a:schemeClr>
                </a:solidFill>
                <a:latin typeface="Arial" panose="020B0604020202020204" pitchFamily="34" charset="0"/>
              </a:rPr>
              <a:t>Autrement dit, la croissance américaine, qui affiche un rythme remarquable, se maintient sans nouveaux emplois ou presque. Donald Trump a surtout retenu la première partie du rapport, se félicitant de « chiffres d’emplois exceptionnels, beaucoup plus que prévu ! »</a:t>
            </a:r>
          </a:p>
          <a:p>
            <a:pPr marL="0" lvl="3" indent="0" algn="just">
              <a:lnSpc>
                <a:spcPts val="1200"/>
              </a:lnSpc>
              <a:spcBef>
                <a:spcPts val="600"/>
              </a:spcBef>
              <a:buNone/>
            </a:pPr>
            <a:endParaRPr lang="fr-FR" sz="950" b="0" spc="10" dirty="0">
              <a:solidFill>
                <a:schemeClr val="bg1">
                  <a:lumMod val="50000"/>
                </a:schemeClr>
              </a:solidFill>
            </a:endParaRPr>
          </a:p>
        </p:txBody>
      </p:sp>
      <p:sp>
        <p:nvSpPr>
          <p:cNvPr id="38" name="Rectangle : coins arrondis 37">
            <a:extLst>
              <a:ext uri="{FF2B5EF4-FFF2-40B4-BE49-F238E27FC236}">
                <a16:creationId xmlns:a16="http://schemas.microsoft.com/office/drawing/2014/main" id="{1A09CA68-3E2B-B046-B78D-6FE33A60B6AA}"/>
              </a:ext>
            </a:extLst>
          </p:cNvPr>
          <p:cNvSpPr/>
          <p:nvPr/>
        </p:nvSpPr>
        <p:spPr>
          <a:xfrm>
            <a:off x="5030505" y="6110214"/>
            <a:ext cx="2025615" cy="352576"/>
          </a:xfrm>
          <a:prstGeom prst="roundRect">
            <a:avLst>
              <a:gd name="adj" fmla="val 50000"/>
            </a:avLst>
          </a:prstGeom>
          <a:solidFill>
            <a:srgbClr val="005483"/>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31" name="object 3">
            <a:extLst>
              <a:ext uri="{FF2B5EF4-FFF2-40B4-BE49-F238E27FC236}">
                <a16:creationId xmlns:a16="http://schemas.microsoft.com/office/drawing/2014/main" id="{8A5E1BF5-16AE-EF4D-A73F-2550EF70E822}"/>
              </a:ext>
            </a:extLst>
          </p:cNvPr>
          <p:cNvSpPr/>
          <p:nvPr/>
        </p:nvSpPr>
        <p:spPr>
          <a:xfrm>
            <a:off x="4904447" y="3047570"/>
            <a:ext cx="2251710" cy="2847785"/>
          </a:xfrm>
          <a:custGeom>
            <a:avLst/>
            <a:gdLst/>
            <a:ahLst/>
            <a:cxnLst/>
            <a:rect l="l" t="t" r="r" b="b"/>
            <a:pathLst>
              <a:path w="2251709" h="2909570">
                <a:moveTo>
                  <a:pt x="0" y="2909481"/>
                </a:moveTo>
                <a:lnTo>
                  <a:pt x="2251100" y="2909481"/>
                </a:lnTo>
                <a:lnTo>
                  <a:pt x="2251100" y="0"/>
                </a:lnTo>
                <a:lnTo>
                  <a:pt x="0" y="0"/>
                </a:lnTo>
                <a:lnTo>
                  <a:pt x="0" y="2909481"/>
                </a:lnTo>
                <a:close/>
              </a:path>
            </a:pathLst>
          </a:custGeom>
          <a:ln w="88900">
            <a:solidFill>
              <a:schemeClr val="bg2"/>
            </a:solidFill>
            <a:miter lim="800000"/>
          </a:ln>
        </p:spPr>
        <p:txBody>
          <a:bodyPr wrap="square" lIns="0" tIns="0" rIns="0" bIns="0" rtlCol="0"/>
          <a:lstStyle/>
          <a:p>
            <a:endParaRPr/>
          </a:p>
        </p:txBody>
      </p:sp>
      <p:sp>
        <p:nvSpPr>
          <p:cNvPr id="20" name="object 10">
            <a:extLst>
              <a:ext uri="{FF2B5EF4-FFF2-40B4-BE49-F238E27FC236}">
                <a16:creationId xmlns:a16="http://schemas.microsoft.com/office/drawing/2014/main" id="{44A1FABD-99F1-1144-AA12-EDF2FF159F0C}"/>
              </a:ext>
            </a:extLst>
          </p:cNvPr>
          <p:cNvSpPr/>
          <p:nvPr/>
        </p:nvSpPr>
        <p:spPr>
          <a:xfrm>
            <a:off x="5885994" y="3379014"/>
            <a:ext cx="288290" cy="115570"/>
          </a:xfrm>
          <a:custGeom>
            <a:avLst/>
            <a:gdLst/>
            <a:ahLst/>
            <a:cxnLst/>
            <a:rect l="l" t="t" r="r" b="b"/>
            <a:pathLst>
              <a:path w="288289" h="115570">
                <a:moveTo>
                  <a:pt x="288010" y="0"/>
                </a:moveTo>
                <a:lnTo>
                  <a:pt x="0" y="0"/>
                </a:lnTo>
                <a:lnTo>
                  <a:pt x="144005" y="115201"/>
                </a:lnTo>
                <a:lnTo>
                  <a:pt x="288010" y="0"/>
                </a:lnTo>
                <a:close/>
              </a:path>
            </a:pathLst>
          </a:custGeom>
          <a:solidFill>
            <a:srgbClr val="0C1C49"/>
          </a:solidFill>
        </p:spPr>
        <p:txBody>
          <a:bodyPr wrap="square" lIns="0" tIns="0" rIns="0" bIns="0" rtlCol="0"/>
          <a:lstStyle/>
          <a:p>
            <a:endParaRPr/>
          </a:p>
        </p:txBody>
      </p:sp>
      <p:sp>
        <p:nvSpPr>
          <p:cNvPr id="10" name="object 5">
            <a:extLst>
              <a:ext uri="{FF2B5EF4-FFF2-40B4-BE49-F238E27FC236}">
                <a16:creationId xmlns:a16="http://schemas.microsoft.com/office/drawing/2014/main" id="{BCCAEC48-0E10-FB4D-8800-D428C55AE751}"/>
              </a:ext>
            </a:extLst>
          </p:cNvPr>
          <p:cNvSpPr/>
          <p:nvPr/>
        </p:nvSpPr>
        <p:spPr>
          <a:xfrm>
            <a:off x="359993" y="3379014"/>
            <a:ext cx="4360147" cy="3460116"/>
          </a:xfrm>
          <a:custGeom>
            <a:avLst/>
            <a:gdLst/>
            <a:ahLst/>
            <a:cxnLst/>
            <a:rect l="l" t="t" r="r" b="b"/>
            <a:pathLst>
              <a:path w="4248150" h="2988310">
                <a:moveTo>
                  <a:pt x="4247997" y="0"/>
                </a:moveTo>
                <a:lnTo>
                  <a:pt x="0" y="0"/>
                </a:lnTo>
                <a:lnTo>
                  <a:pt x="0" y="2988005"/>
                </a:lnTo>
                <a:lnTo>
                  <a:pt x="4247997" y="2988005"/>
                </a:lnTo>
                <a:lnTo>
                  <a:pt x="4247997" y="0"/>
                </a:lnTo>
                <a:close/>
              </a:path>
            </a:pathLst>
          </a:custGeom>
          <a:solidFill>
            <a:srgbClr val="E6F5FE"/>
          </a:solidFill>
        </p:spPr>
        <p:txBody>
          <a:bodyPr wrap="square" lIns="0" tIns="0" rIns="0" bIns="0" rtlCol="0"/>
          <a:lstStyle/>
          <a:p>
            <a:endParaRPr/>
          </a:p>
        </p:txBody>
      </p:sp>
      <p:sp>
        <p:nvSpPr>
          <p:cNvPr id="4" name="Titre 3">
            <a:extLst>
              <a:ext uri="{FF2B5EF4-FFF2-40B4-BE49-F238E27FC236}">
                <a16:creationId xmlns:a16="http://schemas.microsoft.com/office/drawing/2014/main" id="{9458EC5D-4664-A247-8B7D-BCBBDEE25E29}"/>
              </a:ext>
            </a:extLst>
          </p:cNvPr>
          <p:cNvSpPr>
            <a:spLocks noGrp="1"/>
          </p:cNvSpPr>
          <p:nvPr>
            <p:ph type="title"/>
          </p:nvPr>
        </p:nvSpPr>
        <p:spPr>
          <a:xfrm>
            <a:off x="338975" y="2493212"/>
            <a:ext cx="7292974" cy="340150"/>
          </a:xfrm>
        </p:spPr>
        <p:txBody>
          <a:bodyPr/>
          <a:lstStyle/>
          <a:p>
            <a:r>
              <a:rPr lang="fr-FR" sz="2800" dirty="0"/>
              <a:t>Les « minutes » de la Fed</a:t>
            </a:r>
          </a:p>
        </p:txBody>
      </p:sp>
      <p:sp>
        <p:nvSpPr>
          <p:cNvPr id="7" name="Espace réservé du contenu 6">
            <a:extLst>
              <a:ext uri="{FF2B5EF4-FFF2-40B4-BE49-F238E27FC236}">
                <a16:creationId xmlns:a16="http://schemas.microsoft.com/office/drawing/2014/main" id="{960B0AE7-C22D-C64E-B742-4CC8693FFB06}"/>
              </a:ext>
            </a:extLst>
          </p:cNvPr>
          <p:cNvSpPr>
            <a:spLocks noGrp="1"/>
          </p:cNvSpPr>
          <p:nvPr>
            <p:ph sz="quarter" idx="17"/>
          </p:nvPr>
        </p:nvSpPr>
        <p:spPr>
          <a:xfrm>
            <a:off x="5123880" y="4539008"/>
            <a:ext cx="1851008" cy="726052"/>
          </a:xfrm>
        </p:spPr>
        <p:txBody>
          <a:bodyPr/>
          <a:lstStyle/>
          <a:p>
            <a:pPr lvl="1" algn="ctr">
              <a:lnSpc>
                <a:spcPts val="1600"/>
              </a:lnSpc>
              <a:spcBef>
                <a:spcPts val="0"/>
              </a:spcBef>
            </a:pPr>
            <a:r>
              <a:rPr lang="fr-FR" sz="1100" b="0" dirty="0">
                <a:solidFill>
                  <a:srgbClr val="0C1C49"/>
                </a:solidFill>
              </a:rPr>
              <a:t>Inscriptions hebdomadaires au chômage américain (Fev.26)</a:t>
            </a:r>
            <a:endParaRPr lang="fr-FR" sz="1000" b="0" dirty="0">
              <a:solidFill>
                <a:srgbClr val="0C1C49"/>
              </a:solidFill>
            </a:endParaRPr>
          </a:p>
        </p:txBody>
      </p:sp>
      <p:sp>
        <p:nvSpPr>
          <p:cNvPr id="9" name="object 65">
            <a:extLst>
              <a:ext uri="{FF2B5EF4-FFF2-40B4-BE49-F238E27FC236}">
                <a16:creationId xmlns:a16="http://schemas.microsoft.com/office/drawing/2014/main" id="{A5E8804A-7149-AB4F-99C8-202840D0EAED}"/>
              </a:ext>
            </a:extLst>
          </p:cNvPr>
          <p:cNvSpPr/>
          <p:nvPr/>
        </p:nvSpPr>
        <p:spPr>
          <a:xfrm flipV="1">
            <a:off x="359994" y="3051514"/>
            <a:ext cx="540385" cy="45719"/>
          </a:xfrm>
          <a:custGeom>
            <a:avLst/>
            <a:gdLst/>
            <a:ahLst/>
            <a:cxnLst/>
            <a:rect l="l" t="t" r="r" b="b"/>
            <a:pathLst>
              <a:path w="540385" h="36194">
                <a:moveTo>
                  <a:pt x="540004" y="0"/>
                </a:moveTo>
                <a:lnTo>
                  <a:pt x="0" y="0"/>
                </a:lnTo>
                <a:lnTo>
                  <a:pt x="0" y="36004"/>
                </a:lnTo>
                <a:lnTo>
                  <a:pt x="540004" y="36004"/>
                </a:lnTo>
                <a:lnTo>
                  <a:pt x="540004" y="0"/>
                </a:lnTo>
                <a:close/>
              </a:path>
            </a:pathLst>
          </a:custGeom>
          <a:solidFill>
            <a:srgbClr val="0C1C49"/>
          </a:solidFill>
        </p:spPr>
        <p:txBody>
          <a:bodyPr wrap="square" lIns="0" tIns="0" rIns="0" bIns="0" rtlCol="0"/>
          <a:lstStyle/>
          <a:p>
            <a:endParaRPr/>
          </a:p>
        </p:txBody>
      </p:sp>
      <p:sp>
        <p:nvSpPr>
          <p:cNvPr id="21" name="object 17">
            <a:extLst>
              <a:ext uri="{FF2B5EF4-FFF2-40B4-BE49-F238E27FC236}">
                <a16:creationId xmlns:a16="http://schemas.microsoft.com/office/drawing/2014/main" id="{BA3E24A4-12F4-8143-8ED5-4990EB61661C}"/>
              </a:ext>
            </a:extLst>
          </p:cNvPr>
          <p:cNvSpPr/>
          <p:nvPr/>
        </p:nvSpPr>
        <p:spPr>
          <a:xfrm>
            <a:off x="4860000" y="2934537"/>
            <a:ext cx="2340610" cy="432434"/>
          </a:xfrm>
          <a:custGeom>
            <a:avLst/>
            <a:gdLst/>
            <a:ahLst/>
            <a:cxnLst/>
            <a:rect l="l" t="t" r="r" b="b"/>
            <a:pathLst>
              <a:path w="2340609" h="432435">
                <a:moveTo>
                  <a:pt x="2340000" y="0"/>
                </a:moveTo>
                <a:lnTo>
                  <a:pt x="0" y="0"/>
                </a:lnTo>
                <a:lnTo>
                  <a:pt x="0" y="432003"/>
                </a:lnTo>
                <a:lnTo>
                  <a:pt x="2340000" y="432003"/>
                </a:lnTo>
                <a:lnTo>
                  <a:pt x="2340000" y="0"/>
                </a:lnTo>
                <a:close/>
              </a:path>
            </a:pathLst>
          </a:custGeom>
          <a:solidFill>
            <a:srgbClr val="0C1C49"/>
          </a:solidFill>
          <a:effectLst>
            <a:outerShdw blurRad="76200" dist="25400" dir="2700000" algn="tl" rotWithShape="0">
              <a:prstClr val="black">
                <a:alpha val="30000"/>
              </a:prstClr>
            </a:outerShdw>
          </a:effectLst>
        </p:spPr>
        <p:txBody>
          <a:bodyPr wrap="square" lIns="0" tIns="0" rIns="0" bIns="0" rtlCol="0"/>
          <a:lstStyle/>
          <a:p>
            <a:endParaRPr/>
          </a:p>
        </p:txBody>
      </p:sp>
      <p:sp>
        <p:nvSpPr>
          <p:cNvPr id="30" name="object 18">
            <a:extLst>
              <a:ext uri="{FF2B5EF4-FFF2-40B4-BE49-F238E27FC236}">
                <a16:creationId xmlns:a16="http://schemas.microsoft.com/office/drawing/2014/main" id="{380766A0-00A4-5E40-B238-D9ACC9666B39}"/>
              </a:ext>
            </a:extLst>
          </p:cNvPr>
          <p:cNvSpPr txBox="1"/>
          <p:nvPr/>
        </p:nvSpPr>
        <p:spPr>
          <a:xfrm>
            <a:off x="4879544" y="3027701"/>
            <a:ext cx="2339680" cy="215444"/>
          </a:xfrm>
          <a:prstGeom prst="rect">
            <a:avLst/>
          </a:prstGeom>
        </p:spPr>
        <p:txBody>
          <a:bodyPr vert="horz" wrap="square" lIns="0" tIns="0" rIns="0" bIns="0" rtlCol="0">
            <a:spAutoFit/>
          </a:bodyPr>
          <a:lstStyle/>
          <a:p>
            <a:pPr algn="ctr">
              <a:lnSpc>
                <a:spcPct val="100000"/>
              </a:lnSpc>
            </a:pPr>
            <a:r>
              <a:rPr lang="fr-FR" sz="1400" b="1" dirty="0">
                <a:solidFill>
                  <a:schemeClr val="bg1"/>
                </a:solidFill>
                <a:latin typeface="Arial"/>
                <a:cs typeface="Arial"/>
              </a:rPr>
              <a:t>Chiffre de la semaine</a:t>
            </a:r>
            <a:endParaRPr sz="1400" dirty="0">
              <a:solidFill>
                <a:schemeClr val="bg1"/>
              </a:solidFill>
              <a:latin typeface="Arial"/>
              <a:cs typeface="Arial"/>
            </a:endParaRPr>
          </a:p>
        </p:txBody>
      </p:sp>
      <p:sp>
        <p:nvSpPr>
          <p:cNvPr id="32" name="Rectangle 31">
            <a:extLst>
              <a:ext uri="{FF2B5EF4-FFF2-40B4-BE49-F238E27FC236}">
                <a16:creationId xmlns:a16="http://schemas.microsoft.com/office/drawing/2014/main" id="{F8E3D7AD-900B-8240-9013-80E553C46A67}"/>
              </a:ext>
            </a:extLst>
          </p:cNvPr>
          <p:cNvSpPr/>
          <p:nvPr/>
        </p:nvSpPr>
        <p:spPr>
          <a:xfrm>
            <a:off x="5030505" y="3711188"/>
            <a:ext cx="2122458" cy="738664"/>
          </a:xfrm>
          <a:prstGeom prst="rect">
            <a:avLst/>
          </a:prstGeom>
        </p:spPr>
        <p:txBody>
          <a:bodyPr wrap="square" lIns="0" tIns="0" rIns="0" bIns="0">
            <a:spAutoFit/>
          </a:bodyPr>
          <a:lstStyle/>
          <a:p>
            <a:pPr algn="ctr"/>
            <a:r>
              <a:rPr lang="en-GB" sz="4800" b="1" dirty="0">
                <a:solidFill>
                  <a:srgbClr val="00C3F1"/>
                </a:solidFill>
              </a:rPr>
              <a:t>206K</a:t>
            </a:r>
          </a:p>
        </p:txBody>
      </p:sp>
      <p:sp>
        <p:nvSpPr>
          <p:cNvPr id="39" name="Rectangle 38">
            <a:extLst>
              <a:ext uri="{FF2B5EF4-FFF2-40B4-BE49-F238E27FC236}">
                <a16:creationId xmlns:a16="http://schemas.microsoft.com/office/drawing/2014/main" id="{C5B3CE43-047B-9847-8591-A642F2FFB9B1}"/>
              </a:ext>
            </a:extLst>
          </p:cNvPr>
          <p:cNvSpPr/>
          <p:nvPr/>
        </p:nvSpPr>
        <p:spPr>
          <a:xfrm>
            <a:off x="5477518" y="6176239"/>
            <a:ext cx="1138925" cy="303736"/>
          </a:xfrm>
          <a:prstGeom prst="rect">
            <a:avLst/>
          </a:prstGeom>
        </p:spPr>
        <p:txBody>
          <a:bodyPr wrap="none" lIns="0" tIns="0" rIns="0" bIns="0">
            <a:noAutofit/>
          </a:bodyPr>
          <a:lstStyle/>
          <a:p>
            <a:pPr algn="ctr">
              <a:lnSpc>
                <a:spcPct val="100000"/>
              </a:lnSpc>
            </a:pPr>
            <a:r>
              <a:rPr lang="fr-FR" sz="1200" b="1" spc="-20" dirty="0">
                <a:solidFill>
                  <a:schemeClr val="bg1"/>
                </a:solidFill>
                <a:cs typeface="Arial"/>
              </a:rPr>
              <a:t>Le chômage en baisse</a:t>
            </a:r>
            <a:endParaRPr lang="fr-FR" sz="1200" dirty="0">
              <a:cs typeface="Arial"/>
            </a:endParaRPr>
          </a:p>
        </p:txBody>
      </p:sp>
      <p:grpSp>
        <p:nvGrpSpPr>
          <p:cNvPr id="60" name="Groupe 59">
            <a:extLst>
              <a:ext uri="{FF2B5EF4-FFF2-40B4-BE49-F238E27FC236}">
                <a16:creationId xmlns:a16="http://schemas.microsoft.com/office/drawing/2014/main" id="{1559F773-998C-3847-AECD-B6A5792CD8A0}"/>
              </a:ext>
            </a:extLst>
          </p:cNvPr>
          <p:cNvGrpSpPr/>
          <p:nvPr/>
        </p:nvGrpSpPr>
        <p:grpSpPr>
          <a:xfrm>
            <a:off x="5819268" y="5345906"/>
            <a:ext cx="421145" cy="422201"/>
            <a:chOff x="5754702" y="5306093"/>
            <a:chExt cx="551180" cy="551180"/>
          </a:xfrm>
        </p:grpSpPr>
        <p:sp>
          <p:nvSpPr>
            <p:cNvPr id="35" name="Ellipse 34">
              <a:extLst>
                <a:ext uri="{FF2B5EF4-FFF2-40B4-BE49-F238E27FC236}">
                  <a16:creationId xmlns:a16="http://schemas.microsoft.com/office/drawing/2014/main" id="{E27E5814-552B-984D-9B11-42C9BA39C630}"/>
                </a:ext>
              </a:extLst>
            </p:cNvPr>
            <p:cNvSpPr/>
            <p:nvPr/>
          </p:nvSpPr>
          <p:spPr>
            <a:xfrm>
              <a:off x="5754702" y="5306093"/>
              <a:ext cx="551180" cy="551180"/>
            </a:xfrm>
            <a:prstGeom prst="ellipse">
              <a:avLst/>
            </a:prstGeom>
            <a:solidFill>
              <a:srgbClr val="159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pic>
          <p:nvPicPr>
            <p:cNvPr id="51" name="Graphique 50">
              <a:extLst>
                <a:ext uri="{FF2B5EF4-FFF2-40B4-BE49-F238E27FC236}">
                  <a16:creationId xmlns:a16="http://schemas.microsoft.com/office/drawing/2014/main" id="{367D201E-A04D-524A-889F-CA5C4FE8B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0186" y="5403584"/>
              <a:ext cx="411373" cy="321944"/>
            </a:xfrm>
            <a:prstGeom prst="rect">
              <a:avLst/>
            </a:prstGeom>
          </p:spPr>
        </p:pic>
      </p:grpSp>
      <p:sp>
        <p:nvSpPr>
          <p:cNvPr id="2" name="Espace réservé du numéro de diapositive 1">
            <a:extLst>
              <a:ext uri="{FF2B5EF4-FFF2-40B4-BE49-F238E27FC236}">
                <a16:creationId xmlns:a16="http://schemas.microsoft.com/office/drawing/2014/main" id="{87185CFA-576E-E14B-ACA0-D61842856B69}"/>
              </a:ext>
            </a:extLst>
          </p:cNvPr>
          <p:cNvSpPr>
            <a:spLocks noGrp="1"/>
          </p:cNvSpPr>
          <p:nvPr>
            <p:ph type="sldNum" sz="quarter" idx="10"/>
          </p:nvPr>
        </p:nvSpPr>
        <p:spPr/>
        <p:txBody>
          <a:bodyPr/>
          <a:lstStyle/>
          <a:p>
            <a:r>
              <a:rPr lang="fr-FR"/>
              <a:t>- </a:t>
            </a:r>
            <a:fld id="{0AD952E5-C772-624B-8D8A-666D3A0C2979}" type="slidenum">
              <a:rPr lang="fr-FR" smtClean="0"/>
              <a:t>1</a:t>
            </a:fld>
            <a:r>
              <a:rPr lang="fr-FR"/>
              <a:t> -</a:t>
            </a:r>
            <a:endParaRPr lang="fr-FR" dirty="0"/>
          </a:p>
        </p:txBody>
      </p:sp>
      <p:sp>
        <p:nvSpPr>
          <p:cNvPr id="29" name="object 33">
            <a:extLst>
              <a:ext uri="{FF2B5EF4-FFF2-40B4-BE49-F238E27FC236}">
                <a16:creationId xmlns:a16="http://schemas.microsoft.com/office/drawing/2014/main" id="{3F44F68D-E826-3C43-ADED-66D319201B82}"/>
              </a:ext>
            </a:extLst>
          </p:cNvPr>
          <p:cNvSpPr txBox="1"/>
          <p:nvPr/>
        </p:nvSpPr>
        <p:spPr>
          <a:xfrm>
            <a:off x="3498115" y="1975359"/>
            <a:ext cx="1864460" cy="221913"/>
          </a:xfrm>
          <a:prstGeom prst="rect">
            <a:avLst/>
          </a:prstGeom>
        </p:spPr>
        <p:txBody>
          <a:bodyPr vert="horz" wrap="square" lIns="0" tIns="0" rIns="0" bIns="0" rtlCol="0">
            <a:noAutofit/>
          </a:bodyPr>
          <a:lstStyle/>
          <a:p>
            <a:pPr marL="0" algn="r">
              <a:lnSpc>
                <a:spcPct val="100000"/>
              </a:lnSpc>
              <a:spcBef>
                <a:spcPts val="0"/>
              </a:spcBef>
            </a:pPr>
            <a:r>
              <a:rPr lang="fr-FR" sz="950" b="1" dirty="0">
                <a:solidFill>
                  <a:srgbClr val="FFFFFF"/>
                </a:solidFill>
                <a:latin typeface="Arial"/>
                <a:cs typeface="Arial"/>
              </a:rPr>
              <a:t>n°182</a:t>
            </a:r>
            <a:r>
              <a:rPr sz="950" b="1" spc="235" dirty="0">
                <a:solidFill>
                  <a:srgbClr val="FFFFFF"/>
                </a:solidFill>
                <a:latin typeface="Arial"/>
                <a:cs typeface="Arial"/>
              </a:rPr>
              <a:t> </a:t>
            </a:r>
            <a:r>
              <a:rPr sz="950" dirty="0">
                <a:solidFill>
                  <a:srgbClr val="FFFFFF"/>
                </a:solidFill>
                <a:latin typeface="Arial"/>
                <a:cs typeface="Arial"/>
              </a:rPr>
              <a:t>l</a:t>
            </a:r>
            <a:r>
              <a:rPr lang="fr-FR" sz="950" spc="235" dirty="0">
                <a:solidFill>
                  <a:srgbClr val="FFFFFF"/>
                </a:solidFill>
                <a:latin typeface="Arial"/>
                <a:cs typeface="Arial"/>
              </a:rPr>
              <a:t> </a:t>
            </a:r>
            <a:r>
              <a:rPr lang="fr-FR" sz="900" spc="235" dirty="0">
                <a:solidFill>
                  <a:srgbClr val="FFFFFF"/>
                </a:solidFill>
                <a:latin typeface="Arial"/>
                <a:cs typeface="Arial"/>
              </a:rPr>
              <a:t>19 février </a:t>
            </a:r>
            <a:r>
              <a:rPr sz="900" spc="-20" dirty="0">
                <a:solidFill>
                  <a:srgbClr val="FFFFFF"/>
                </a:solidFill>
                <a:latin typeface="Arial"/>
                <a:cs typeface="Arial"/>
              </a:rPr>
              <a:t>202</a:t>
            </a:r>
            <a:r>
              <a:rPr lang="fr-FR" sz="950" spc="-20" dirty="0">
                <a:solidFill>
                  <a:srgbClr val="FFFFFF"/>
                </a:solidFill>
                <a:latin typeface="Arial"/>
                <a:cs typeface="Arial"/>
              </a:rPr>
              <a:t>6</a:t>
            </a:r>
            <a:endParaRPr sz="950" dirty="0">
              <a:latin typeface="Arial"/>
              <a:cs typeface="Arial"/>
            </a:endParaRPr>
          </a:p>
        </p:txBody>
      </p:sp>
      <p:sp>
        <p:nvSpPr>
          <p:cNvPr id="28" name="TextBox 37"/>
          <p:cNvSpPr txBox="1"/>
          <p:nvPr/>
        </p:nvSpPr>
        <p:spPr>
          <a:xfrm>
            <a:off x="2798720" y="10188720"/>
            <a:ext cx="1866153" cy="217068"/>
          </a:xfrm>
          <a:prstGeom prst="rect">
            <a:avLst/>
          </a:prstGeom>
          <a:noFill/>
        </p:spPr>
        <p:txBody>
          <a:bodyPr vert="horz" wrap="square" lIns="0" tIns="0" rIns="0" bIns="0" rtlCol="0">
            <a:noAutofit/>
          </a:bodyPr>
          <a:lstStyle/>
          <a:p>
            <a:r>
              <a:rPr lang="fr-FR" sz="700" i="1" dirty="0">
                <a:solidFill>
                  <a:schemeClr val="bg1">
                    <a:lumMod val="50000"/>
                  </a:schemeClr>
                </a:solidFill>
                <a:latin typeface="Arial" panose="020B0604020202020204" pitchFamily="34" charset="0"/>
                <a:cs typeface="Arial" panose="020B0604020202020204" pitchFamily="34" charset="0"/>
              </a:rPr>
              <a:t>Source : Amundi, Bureau of Labor </a:t>
            </a:r>
            <a:r>
              <a:rPr lang="fr-FR" sz="700" i="1" dirty="0" err="1">
                <a:solidFill>
                  <a:schemeClr val="bg1">
                    <a:lumMod val="50000"/>
                  </a:schemeClr>
                </a:solidFill>
                <a:latin typeface="Arial" panose="020B0604020202020204" pitchFamily="34" charset="0"/>
                <a:cs typeface="Arial" panose="020B0604020202020204" pitchFamily="34" charset="0"/>
              </a:rPr>
              <a:t>Statistics</a:t>
            </a:r>
            <a:endParaRPr lang="fr-FR" sz="700" i="1" dirty="0">
              <a:solidFill>
                <a:schemeClr val="bg1">
                  <a:lumMod val="50000"/>
                </a:schemeClr>
              </a:solidFill>
              <a:latin typeface="Arial" panose="020B0604020202020204" pitchFamily="34" charset="0"/>
              <a:cs typeface="Arial" panose="020B0604020202020204" pitchFamily="34" charset="0"/>
            </a:endParaRPr>
          </a:p>
        </p:txBody>
      </p:sp>
      <p:sp>
        <p:nvSpPr>
          <p:cNvPr id="12" name="object 41">
            <a:extLst>
              <a:ext uri="{FF2B5EF4-FFF2-40B4-BE49-F238E27FC236}">
                <a16:creationId xmlns:a16="http://schemas.microsoft.com/office/drawing/2014/main" id="{23E14BB5-922C-1B44-AC95-B58665E813F3}"/>
              </a:ext>
            </a:extLst>
          </p:cNvPr>
          <p:cNvSpPr txBox="1"/>
          <p:nvPr/>
        </p:nvSpPr>
        <p:spPr>
          <a:xfrm>
            <a:off x="354016" y="3005470"/>
            <a:ext cx="4369180" cy="302963"/>
          </a:xfrm>
          <a:prstGeom prst="rect">
            <a:avLst/>
          </a:prstGeom>
          <a:solidFill>
            <a:srgbClr val="C19136"/>
          </a:solidFill>
        </p:spPr>
        <p:txBody>
          <a:bodyPr vert="horz" wrap="square" lIns="0" tIns="0" rIns="0" bIns="18000" rtlCol="0" anchor="ctr">
            <a:noAutofit/>
          </a:bodyPr>
          <a:lstStyle/>
          <a:p>
            <a:pPr marL="90170">
              <a:lnSpc>
                <a:spcPct val="100000"/>
              </a:lnSpc>
            </a:pPr>
            <a:r>
              <a:rPr lang="fr-FR" sz="1400" dirty="0">
                <a:solidFill>
                  <a:schemeClr val="bg1"/>
                </a:solidFill>
                <a:latin typeface="+mj-lt"/>
                <a:cs typeface="Gotham-Bold"/>
              </a:rPr>
              <a:t>Divergence au sein de la Fed</a:t>
            </a:r>
          </a:p>
        </p:txBody>
      </p:sp>
      <p:sp>
        <p:nvSpPr>
          <p:cNvPr id="26" name="Text Placeholder 6">
            <a:extLst>
              <a:ext uri="{FF2B5EF4-FFF2-40B4-BE49-F238E27FC236}">
                <a16:creationId xmlns:a16="http://schemas.microsoft.com/office/drawing/2014/main" id="{779A440D-8249-44A3-8CB4-AD6FDD127B95}"/>
              </a:ext>
            </a:extLst>
          </p:cNvPr>
          <p:cNvSpPr txBox="1">
            <a:spLocks/>
          </p:cNvSpPr>
          <p:nvPr/>
        </p:nvSpPr>
        <p:spPr>
          <a:xfrm>
            <a:off x="6193529" y="1611432"/>
            <a:ext cx="1167079" cy="670856"/>
          </a:xfrm>
          <a:prstGeom prst="rect">
            <a:avLst/>
          </a:prstGeom>
        </p:spPr>
        <p:txBody>
          <a:bodyPr vert="horz" lIns="0" tIns="0" rIns="0" bIns="0" rtlCol="0" anchor="t" anchorCtr="0"/>
          <a:lstStyle>
            <a:defPPr>
              <a:defRPr lang="en-US"/>
            </a:defPPr>
            <a:lvl1pPr marL="0" algn="ctr" defTabSz="457200" rtl="0" eaLnBrk="1" latinLnBrk="0" hangingPunct="1">
              <a:defRPr sz="900" kern="1200">
                <a:solidFill>
                  <a:srgbClr val="0C1C4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solidFill>
                  <a:schemeClr val="bg1"/>
                </a:solidFill>
                <a:latin typeface="Noto Sans" panose="020B0502040504020204" pitchFamily="34" charset="0"/>
                <a:ea typeface="Noto Sans" panose="020B0502040504020204" pitchFamily="34" charset="0"/>
                <a:cs typeface="Noto Sans" panose="020B0502040504020204" pitchFamily="34" charset="0"/>
              </a:rPr>
              <a:t>Liquidity </a:t>
            </a:r>
          </a:p>
          <a:p>
            <a:r>
              <a:rPr lang="en-GB" sz="1200" b="1" dirty="0">
                <a:solidFill>
                  <a:schemeClr val="bg1"/>
                </a:solidFill>
                <a:latin typeface="Noto Sans" panose="020B0502040504020204" pitchFamily="34" charset="0"/>
                <a:ea typeface="Noto Sans" panose="020B0502040504020204" pitchFamily="34" charset="0"/>
                <a:cs typeface="Noto Sans" panose="020B0502040504020204" pitchFamily="34" charset="0"/>
              </a:rPr>
              <a:t>Solutions</a:t>
            </a:r>
          </a:p>
        </p:txBody>
      </p:sp>
      <p:sp>
        <p:nvSpPr>
          <p:cNvPr id="33" name="Espace réservé du contenu 4">
            <a:extLst>
              <a:ext uri="{FF2B5EF4-FFF2-40B4-BE49-F238E27FC236}">
                <a16:creationId xmlns:a16="http://schemas.microsoft.com/office/drawing/2014/main" id="{8DB9A23D-69EF-499B-80AC-FBB406BD5F94}"/>
              </a:ext>
            </a:extLst>
          </p:cNvPr>
          <p:cNvSpPr>
            <a:spLocks noGrp="1"/>
          </p:cNvSpPr>
          <p:nvPr>
            <p:ph sz="quarter" idx="11"/>
          </p:nvPr>
        </p:nvSpPr>
        <p:spPr>
          <a:xfrm>
            <a:off x="480695" y="3494584"/>
            <a:ext cx="4087273" cy="3793461"/>
          </a:xfrm>
        </p:spPr>
        <p:txBody>
          <a:bodyPr/>
          <a:lstStyle/>
          <a:p>
            <a:pPr marL="0" lvl="3" indent="0" algn="just">
              <a:lnSpc>
                <a:spcPts val="1200"/>
              </a:lnSpc>
              <a:spcBef>
                <a:spcPts val="500"/>
              </a:spcBef>
              <a:buNone/>
            </a:pPr>
            <a:r>
              <a:rPr lang="fr-FR" b="0" spc="10" dirty="0">
                <a:solidFill>
                  <a:schemeClr val="bg1">
                    <a:lumMod val="50000"/>
                  </a:schemeClr>
                </a:solidFill>
              </a:rPr>
              <a:t>Les responsables de la Réserve fédérale ont convenu quasiment à l'unanimité le mois dernier de laisser les taux d'intérêt inchangés, selon le compte-rendu publié mercredi. Néanmoins</a:t>
            </a:r>
            <a:r>
              <a:rPr lang="fr-FR" dirty="0"/>
              <a:t> </a:t>
            </a:r>
            <a:r>
              <a:rPr lang="fr-FR" b="0" spc="10" dirty="0">
                <a:solidFill>
                  <a:schemeClr val="bg1">
                    <a:lumMod val="50000"/>
                  </a:schemeClr>
                </a:solidFill>
              </a:rPr>
              <a:t>deux participants ont déclaré être favorables à une baisse des taux - les gouverneurs Christopher Waller et Stephen </a:t>
            </a:r>
            <a:r>
              <a:rPr lang="fr-FR" b="0" spc="10" dirty="0" err="1">
                <a:solidFill>
                  <a:schemeClr val="bg1">
                    <a:lumMod val="50000"/>
                  </a:schemeClr>
                </a:solidFill>
              </a:rPr>
              <a:t>Miran</a:t>
            </a:r>
            <a:r>
              <a:rPr lang="fr-FR" b="0" spc="10" dirty="0">
                <a:solidFill>
                  <a:schemeClr val="bg1">
                    <a:lumMod val="50000"/>
                  </a:schemeClr>
                </a:solidFill>
              </a:rPr>
              <a:t> -, qui ont fait part de leurs préoccupations sur un potentiel ralentissement du marché du travail.</a:t>
            </a:r>
          </a:p>
          <a:p>
            <a:pPr marL="0" lvl="3" indent="0" algn="just">
              <a:lnSpc>
                <a:spcPts val="1200"/>
              </a:lnSpc>
              <a:spcBef>
                <a:spcPts val="500"/>
              </a:spcBef>
              <a:buNone/>
            </a:pPr>
            <a:r>
              <a:rPr lang="fr-FR" b="0" spc="10" dirty="0">
                <a:solidFill>
                  <a:schemeClr val="bg1">
                    <a:lumMod val="50000"/>
                  </a:schemeClr>
                </a:solidFill>
              </a:rPr>
              <a:t>Les divergences ont été plus larges parmi les dix-sept participants, lorsqu’ils ont évoqué ouvertement pour la première fois l'hypothèse d'un relèvement des taux si l'inflation venait à rester supérieure à l'objectif de 2%. </a:t>
            </a:r>
          </a:p>
          <a:p>
            <a:pPr marL="0" lvl="3" indent="0" algn="just">
              <a:lnSpc>
                <a:spcPts val="1200"/>
              </a:lnSpc>
              <a:spcBef>
                <a:spcPts val="500"/>
              </a:spcBef>
              <a:buNone/>
            </a:pPr>
            <a:r>
              <a:rPr lang="fr-FR" b="0" spc="10" dirty="0">
                <a:solidFill>
                  <a:schemeClr val="bg1">
                    <a:lumMod val="50000"/>
                  </a:schemeClr>
                </a:solidFill>
              </a:rPr>
              <a:t>Certains gouverneurs pensent toutefois qu'il faudrait laisser les taux inchangés "pendant un certain temps" afin de disposer de nouvelles données économiques et de nouveaux chiffres d’inflation. La crainte est en effet qu'une baisse pourrait ne pas être appropriée tant qu'il n'y aurait pas des preuves d'une "désinflation en bonne voie".</a:t>
            </a:r>
          </a:p>
          <a:p>
            <a:pPr marL="0" lvl="3" indent="0" algn="just">
              <a:lnSpc>
                <a:spcPts val="1200"/>
              </a:lnSpc>
              <a:spcBef>
                <a:spcPts val="500"/>
              </a:spcBef>
              <a:buNone/>
            </a:pPr>
            <a:r>
              <a:rPr lang="fr-FR" b="0" spc="10" dirty="0">
                <a:solidFill>
                  <a:schemeClr val="bg1">
                    <a:lumMod val="50000"/>
                  </a:schemeClr>
                </a:solidFill>
              </a:rPr>
              <a:t>Cependant l’inflation semble plutôt sur la voie du ralentissement cette année, ce qui devrait ouvrir la voie à un assouplissement supplémentaire de la politique monétaire de la Fed. Le marché anticipe une baisse de taux en juillet suivie d’une autre au 4ème trimestre. </a:t>
            </a:r>
          </a:p>
          <a:p>
            <a:pPr marL="0" lvl="3" indent="0" algn="just">
              <a:lnSpc>
                <a:spcPts val="1200"/>
              </a:lnSpc>
              <a:spcBef>
                <a:spcPts val="600"/>
              </a:spcBef>
              <a:buNone/>
            </a:pPr>
            <a:endParaRPr lang="fr-FR" b="0" spc="10" dirty="0">
              <a:solidFill>
                <a:schemeClr val="bg1">
                  <a:lumMod val="50000"/>
                </a:schemeClr>
              </a:solidFill>
            </a:endParaRPr>
          </a:p>
          <a:p>
            <a:pPr marL="0" lvl="3" indent="0" algn="just">
              <a:lnSpc>
                <a:spcPts val="1200"/>
              </a:lnSpc>
              <a:spcBef>
                <a:spcPts val="600"/>
              </a:spcBef>
              <a:buNone/>
            </a:pPr>
            <a:endParaRPr lang="fr-FR" b="0" spc="10" dirty="0">
              <a:solidFill>
                <a:schemeClr val="bg1">
                  <a:lumMod val="50000"/>
                </a:schemeClr>
              </a:solidFill>
            </a:endParaRPr>
          </a:p>
          <a:p>
            <a:pPr marL="0" lvl="3" indent="0" algn="just">
              <a:lnSpc>
                <a:spcPts val="1200"/>
              </a:lnSpc>
              <a:spcBef>
                <a:spcPts val="600"/>
              </a:spcBef>
              <a:buNone/>
            </a:pPr>
            <a:endParaRPr lang="fr-FR" b="0" spc="10" dirty="0">
              <a:solidFill>
                <a:schemeClr val="bg1">
                  <a:lumMod val="50000"/>
                </a:schemeClr>
              </a:solidFill>
            </a:endParaRPr>
          </a:p>
        </p:txBody>
      </p:sp>
      <p:sp>
        <p:nvSpPr>
          <p:cNvPr id="27" name="ZoneTexte 26">
            <a:extLst>
              <a:ext uri="{FF2B5EF4-FFF2-40B4-BE49-F238E27FC236}">
                <a16:creationId xmlns:a16="http://schemas.microsoft.com/office/drawing/2014/main" id="{439613EB-C8A3-49E1-8A30-336F6C4A5317}"/>
              </a:ext>
            </a:extLst>
          </p:cNvPr>
          <p:cNvSpPr txBox="1"/>
          <p:nvPr/>
        </p:nvSpPr>
        <p:spPr>
          <a:xfrm>
            <a:off x="1247865" y="6958072"/>
            <a:ext cx="3782640" cy="229137"/>
          </a:xfrm>
          <a:prstGeom prst="rect">
            <a:avLst/>
          </a:prstGeom>
          <a:noFill/>
        </p:spPr>
        <p:txBody>
          <a:bodyPr vert="horz" wrap="square" lIns="0" tIns="0" rIns="0" bIns="0" rtlCol="0">
            <a:noAutofit/>
          </a:bodyPr>
          <a:lstStyle/>
          <a:p>
            <a:pPr algn="l"/>
            <a:r>
              <a:rPr lang="fr-FR" sz="1200" b="1" dirty="0">
                <a:solidFill>
                  <a:srgbClr val="646464"/>
                </a:solidFill>
                <a:latin typeface="Arial" panose="020B0604020202020204" pitchFamily="34" charset="0"/>
                <a:cs typeface="Arial" panose="020B0604020202020204" pitchFamily="34" charset="0"/>
              </a:rPr>
              <a:t>Evolution du chômage américain (%)</a:t>
            </a:r>
          </a:p>
          <a:p>
            <a:pPr algn="l"/>
            <a:endParaRPr lang="fr-FR" sz="1100" b="1" dirty="0">
              <a:solidFill>
                <a:srgbClr val="646464"/>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E83665A1-7F33-EED6-3B5F-910AB8F329E1}"/>
              </a:ext>
            </a:extLst>
          </p:cNvPr>
          <p:cNvPicPr>
            <a:picLocks noChangeAspect="1"/>
          </p:cNvPicPr>
          <p:nvPr/>
        </p:nvPicPr>
        <p:blipFill>
          <a:blip r:embed="rId5"/>
          <a:stretch>
            <a:fillRect/>
          </a:stretch>
        </p:blipFill>
        <p:spPr>
          <a:xfrm>
            <a:off x="233012" y="7210256"/>
            <a:ext cx="4536056" cy="2584666"/>
          </a:xfrm>
          <a:prstGeom prst="rect">
            <a:avLst/>
          </a:prstGeom>
        </p:spPr>
      </p:pic>
    </p:spTree>
    <p:extLst>
      <p:ext uri="{BB962C8B-B14F-4D97-AF65-F5344CB8AC3E}">
        <p14:creationId xmlns:p14="http://schemas.microsoft.com/office/powerpoint/2010/main" val="235564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A01B1-00C6-41C2-7916-B99253FE01AB}"/>
              </a:ext>
            </a:extLst>
          </p:cNvPr>
          <p:cNvSpPr/>
          <p:nvPr/>
        </p:nvSpPr>
        <p:spPr>
          <a:xfrm>
            <a:off x="4061460" y="1241079"/>
            <a:ext cx="3129171" cy="2130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54" name="object 31">
            <a:extLst>
              <a:ext uri="{FF2B5EF4-FFF2-40B4-BE49-F238E27FC236}">
                <a16:creationId xmlns:a16="http://schemas.microsoft.com/office/drawing/2014/main" id="{DBD9C973-9F40-B648-8E6C-46A8AD0CA089}"/>
              </a:ext>
            </a:extLst>
          </p:cNvPr>
          <p:cNvSpPr/>
          <p:nvPr/>
        </p:nvSpPr>
        <p:spPr>
          <a:xfrm>
            <a:off x="318626" y="8130319"/>
            <a:ext cx="6902475" cy="2193860"/>
          </a:xfrm>
          <a:custGeom>
            <a:avLst/>
            <a:gdLst/>
            <a:ahLst/>
            <a:cxnLst/>
            <a:rect l="l" t="t" r="r" b="b"/>
            <a:pathLst>
              <a:path w="6840220" h="2232025">
                <a:moveTo>
                  <a:pt x="6840004" y="0"/>
                </a:moveTo>
                <a:lnTo>
                  <a:pt x="0" y="0"/>
                </a:lnTo>
                <a:lnTo>
                  <a:pt x="0" y="2231999"/>
                </a:lnTo>
                <a:lnTo>
                  <a:pt x="6840004" y="2231999"/>
                </a:lnTo>
                <a:lnTo>
                  <a:pt x="6840004" y="0"/>
                </a:lnTo>
                <a:close/>
              </a:path>
            </a:pathLst>
          </a:custGeom>
          <a:solidFill>
            <a:srgbClr val="EDEDED"/>
          </a:solidFill>
        </p:spPr>
        <p:txBody>
          <a:bodyPr wrap="square" lIns="0" tIns="0" rIns="0" bIns="0" rtlCol="0"/>
          <a:lstStyle/>
          <a:p>
            <a:endParaRPr dirty="0"/>
          </a:p>
        </p:txBody>
      </p:sp>
      <p:sp>
        <p:nvSpPr>
          <p:cNvPr id="52" name="object 41">
            <a:extLst>
              <a:ext uri="{FF2B5EF4-FFF2-40B4-BE49-F238E27FC236}">
                <a16:creationId xmlns:a16="http://schemas.microsoft.com/office/drawing/2014/main" id="{4FB832D4-D56A-B14F-A103-6B41FCDC7A40}"/>
              </a:ext>
            </a:extLst>
          </p:cNvPr>
          <p:cNvSpPr txBox="1"/>
          <p:nvPr/>
        </p:nvSpPr>
        <p:spPr>
          <a:xfrm>
            <a:off x="368067" y="4268484"/>
            <a:ext cx="6853034" cy="250825"/>
          </a:xfrm>
          <a:prstGeom prst="rect">
            <a:avLst/>
          </a:prstGeom>
          <a:solidFill>
            <a:srgbClr val="C19136"/>
          </a:solidFill>
        </p:spPr>
        <p:txBody>
          <a:bodyPr vert="horz" wrap="square" lIns="0" tIns="0" rIns="0" bIns="18000" rtlCol="0" anchor="ctr">
            <a:noAutofit/>
          </a:bodyPr>
          <a:lstStyle/>
          <a:p>
            <a:pPr marL="90170">
              <a:lnSpc>
                <a:spcPct val="100000"/>
              </a:lnSpc>
            </a:pPr>
            <a:r>
              <a:rPr lang="fr-FR" sz="1400" dirty="0">
                <a:solidFill>
                  <a:srgbClr val="FFFFFF"/>
                </a:solidFill>
                <a:cs typeface="Gotham-Bold"/>
              </a:rPr>
              <a:t>Impact marchés</a:t>
            </a:r>
          </a:p>
        </p:txBody>
      </p:sp>
      <p:sp>
        <p:nvSpPr>
          <p:cNvPr id="44" name="object 13">
            <a:extLst>
              <a:ext uri="{FF2B5EF4-FFF2-40B4-BE49-F238E27FC236}">
                <a16:creationId xmlns:a16="http://schemas.microsoft.com/office/drawing/2014/main" id="{0FFF37C9-402F-F24E-975F-6B2A0B969206}"/>
              </a:ext>
            </a:extLst>
          </p:cNvPr>
          <p:cNvSpPr/>
          <p:nvPr/>
        </p:nvSpPr>
        <p:spPr>
          <a:xfrm>
            <a:off x="372065" y="4557823"/>
            <a:ext cx="6879615" cy="3509140"/>
          </a:xfrm>
          <a:custGeom>
            <a:avLst/>
            <a:gdLst/>
            <a:ahLst/>
            <a:cxnLst/>
            <a:rect l="l" t="t" r="r" b="b"/>
            <a:pathLst>
              <a:path w="3330575" h="1836420">
                <a:moveTo>
                  <a:pt x="3330003" y="0"/>
                </a:moveTo>
                <a:lnTo>
                  <a:pt x="0" y="0"/>
                </a:lnTo>
                <a:lnTo>
                  <a:pt x="0" y="1836000"/>
                </a:lnTo>
                <a:lnTo>
                  <a:pt x="3330003" y="1836000"/>
                </a:lnTo>
                <a:lnTo>
                  <a:pt x="3330003" y="0"/>
                </a:lnTo>
                <a:close/>
              </a:path>
            </a:pathLst>
          </a:custGeom>
          <a:solidFill>
            <a:srgbClr val="EDEDED"/>
          </a:solidFill>
        </p:spPr>
        <p:txBody>
          <a:bodyPr wrap="square" lIns="0" tIns="0" rIns="0" bIns="0" rtlCol="0"/>
          <a:lstStyle/>
          <a:p>
            <a:endParaRPr lang="en-US" sz="900" b="1" dirty="0"/>
          </a:p>
        </p:txBody>
      </p:sp>
      <p:sp>
        <p:nvSpPr>
          <p:cNvPr id="32" name="Rectangle 31">
            <a:extLst>
              <a:ext uri="{FF2B5EF4-FFF2-40B4-BE49-F238E27FC236}">
                <a16:creationId xmlns:a16="http://schemas.microsoft.com/office/drawing/2014/main" id="{6F0C46D6-5F91-E440-B057-4E270F83E74B}"/>
              </a:ext>
            </a:extLst>
          </p:cNvPr>
          <p:cNvSpPr/>
          <p:nvPr/>
        </p:nvSpPr>
        <p:spPr>
          <a:xfrm>
            <a:off x="370075" y="3575879"/>
            <a:ext cx="6867560" cy="673469"/>
          </a:xfrm>
          <a:prstGeom prst="rect">
            <a:avLst/>
          </a:prstGeom>
          <a:gradFill>
            <a:gsLst>
              <a:gs pos="0">
                <a:schemeClr val="tx1"/>
              </a:gs>
              <a:gs pos="100000">
                <a:srgbClr val="0054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1A75EB5-1AA7-364A-BDE6-798655B8B1A0}"/>
              </a:ext>
            </a:extLst>
          </p:cNvPr>
          <p:cNvSpPr/>
          <p:nvPr/>
        </p:nvSpPr>
        <p:spPr>
          <a:xfrm>
            <a:off x="2399704" y="4108272"/>
            <a:ext cx="4773721" cy="107722"/>
          </a:xfrm>
          <a:prstGeom prst="rect">
            <a:avLst/>
          </a:prstGeom>
        </p:spPr>
        <p:txBody>
          <a:bodyPr wrap="square" lIns="0" tIns="0" rIns="0" bIns="0">
            <a:spAutoFit/>
          </a:bodyPr>
          <a:lstStyle/>
          <a:p>
            <a:pPr algn="r">
              <a:lnSpc>
                <a:spcPct val="100000"/>
              </a:lnSpc>
            </a:pPr>
            <a:r>
              <a:rPr lang="fr-FR" sz="700" i="1" spc="-20" dirty="0">
                <a:solidFill>
                  <a:schemeClr val="bg1"/>
                </a:solidFill>
                <a:cs typeface="Arial"/>
              </a:rPr>
              <a:t>Luis de </a:t>
            </a:r>
            <a:r>
              <a:rPr lang="fr-FR" sz="700" i="1" spc="-20" dirty="0" err="1">
                <a:solidFill>
                  <a:schemeClr val="bg1"/>
                </a:solidFill>
                <a:cs typeface="Arial"/>
              </a:rPr>
              <a:t>Guindos</a:t>
            </a:r>
            <a:r>
              <a:rPr lang="fr-FR" sz="700" i="1" spc="-20" dirty="0">
                <a:solidFill>
                  <a:schemeClr val="bg1"/>
                </a:solidFill>
                <a:cs typeface="Arial"/>
              </a:rPr>
              <a:t>, Vice-Président de la BCE, 10/02/2026</a:t>
            </a:r>
          </a:p>
        </p:txBody>
      </p:sp>
      <p:sp>
        <p:nvSpPr>
          <p:cNvPr id="21" name="Espace réservé du contenu 20">
            <a:extLst>
              <a:ext uri="{FF2B5EF4-FFF2-40B4-BE49-F238E27FC236}">
                <a16:creationId xmlns:a16="http://schemas.microsoft.com/office/drawing/2014/main" id="{647716C4-A618-C54B-82E0-F9D36613BDC7}"/>
              </a:ext>
            </a:extLst>
          </p:cNvPr>
          <p:cNvSpPr>
            <a:spLocks noGrp="1"/>
          </p:cNvSpPr>
          <p:nvPr>
            <p:ph sz="quarter" idx="11"/>
          </p:nvPr>
        </p:nvSpPr>
        <p:spPr>
          <a:xfrm>
            <a:off x="457175" y="1289003"/>
            <a:ext cx="3415816" cy="2336290"/>
          </a:xfrm>
        </p:spPr>
        <p:txBody>
          <a:bodyPr numCol="1"/>
          <a:lstStyle/>
          <a:p>
            <a:pPr algn="just">
              <a:spcBef>
                <a:spcPts val="100"/>
              </a:spcBef>
              <a:spcAft>
                <a:spcPts val="200"/>
              </a:spcAft>
            </a:pPr>
            <a:r>
              <a:rPr lang="fr-FR" sz="1000" b="0" dirty="0">
                <a:solidFill>
                  <a:schemeClr val="bg1">
                    <a:lumMod val="50000"/>
                  </a:schemeClr>
                </a:solidFill>
                <a:latin typeface="Arial" panose="020B0604020202020204" pitchFamily="34" charset="0"/>
              </a:rPr>
              <a:t>Le taux d'inflation annuel de l'Allemagne a augmenté à 2,1% en janvier 2026, contre 1,8% en décembre, confirmant ainsi les estimations.</a:t>
            </a:r>
          </a:p>
          <a:p>
            <a:pPr algn="just">
              <a:spcBef>
                <a:spcPts val="300"/>
              </a:spcBef>
              <a:spcAft>
                <a:spcPts val="200"/>
              </a:spcAft>
            </a:pPr>
            <a:r>
              <a:rPr lang="fr-FR" sz="1000" b="0" dirty="0">
                <a:solidFill>
                  <a:schemeClr val="bg1">
                    <a:lumMod val="50000"/>
                  </a:schemeClr>
                </a:solidFill>
                <a:latin typeface="Arial" panose="020B0604020202020204" pitchFamily="34" charset="0"/>
              </a:rPr>
              <a:t>Ce niveau dépasse légèrement l'objectif de 2% de la BCE. La hausse a été principalement alimentée par les biens de consommation, dont les prix ont augmenté de 1,3% contre 0,8% le mois précédent, avec une hausse marquée sur l'alimentation (+1,0 %). </a:t>
            </a:r>
          </a:p>
          <a:p>
            <a:pPr algn="just">
              <a:spcBef>
                <a:spcPts val="300"/>
              </a:spcBef>
              <a:spcAft>
                <a:spcPts val="200"/>
              </a:spcAft>
            </a:pPr>
            <a:r>
              <a:rPr lang="fr-FR" sz="1000" b="0" dirty="0">
                <a:solidFill>
                  <a:schemeClr val="bg1">
                    <a:lumMod val="50000"/>
                  </a:schemeClr>
                </a:solidFill>
                <a:latin typeface="Arial" panose="020B0604020202020204" pitchFamily="34" charset="0"/>
              </a:rPr>
              <a:t>Les biens durables ont connu un rebond (0,4% après −0,3%), contribuant aussi à la hausse générale des prix. L'inflation des services a ralenti à 3,2% en janvier (contre 3,5% en décembre), mais reste à un niveau élevé.</a:t>
            </a:r>
          </a:p>
          <a:p>
            <a:pPr algn="just">
              <a:spcBef>
                <a:spcPts val="100"/>
              </a:spcBef>
              <a:spcAft>
                <a:spcPts val="200"/>
              </a:spcAft>
            </a:pPr>
            <a:r>
              <a:rPr lang="fr-FR" sz="950" b="0" dirty="0">
                <a:solidFill>
                  <a:schemeClr val="bg1">
                    <a:lumMod val="50000"/>
                  </a:schemeClr>
                </a:solidFill>
                <a:latin typeface="Arial" panose="020B0604020202020204" pitchFamily="34" charset="0"/>
              </a:rPr>
              <a:t>.</a:t>
            </a:r>
          </a:p>
          <a:p>
            <a:pPr algn="just">
              <a:spcBef>
                <a:spcPts val="100"/>
              </a:spcBef>
              <a:spcAft>
                <a:spcPts val="200"/>
              </a:spcAft>
            </a:pPr>
            <a:endParaRPr lang="fr-FR" sz="950" b="0" dirty="0">
              <a:solidFill>
                <a:schemeClr val="bg1">
                  <a:lumMod val="50000"/>
                </a:schemeClr>
              </a:solidFill>
              <a:latin typeface="Arial" panose="020B0604020202020204" pitchFamily="34" charset="0"/>
            </a:endParaRPr>
          </a:p>
          <a:p>
            <a:pPr algn="just">
              <a:spcBef>
                <a:spcPts val="100"/>
              </a:spcBef>
              <a:spcAft>
                <a:spcPts val="200"/>
              </a:spcAft>
            </a:pPr>
            <a:endParaRPr lang="fr-FR" sz="950" b="0" dirty="0">
              <a:solidFill>
                <a:schemeClr val="bg1">
                  <a:lumMod val="50000"/>
                </a:schemeClr>
              </a:solidFill>
              <a:latin typeface="Arial" panose="020B0604020202020204" pitchFamily="34" charset="0"/>
            </a:endParaRPr>
          </a:p>
          <a:p>
            <a:pPr algn="just">
              <a:spcBef>
                <a:spcPts val="100"/>
              </a:spcBef>
              <a:spcAft>
                <a:spcPts val="200"/>
              </a:spcAft>
            </a:pPr>
            <a:endParaRPr lang="fr-FR" sz="950" b="0" dirty="0">
              <a:solidFill>
                <a:schemeClr val="bg1">
                  <a:lumMod val="50000"/>
                </a:schemeClr>
              </a:solidFill>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CFA900A5-D9F0-1241-B3B3-A7B3B7E2C37E}"/>
              </a:ext>
            </a:extLst>
          </p:cNvPr>
          <p:cNvSpPr>
            <a:spLocks noGrp="1"/>
          </p:cNvSpPr>
          <p:nvPr>
            <p:ph type="sldNum" sz="quarter" idx="10"/>
          </p:nvPr>
        </p:nvSpPr>
        <p:spPr/>
        <p:txBody>
          <a:bodyPr/>
          <a:lstStyle/>
          <a:p>
            <a:r>
              <a:rPr lang="fr-FR"/>
              <a:t>- </a:t>
            </a:r>
            <a:fld id="{0AD952E5-C772-624B-8D8A-666D3A0C2979}" type="slidenum">
              <a:rPr lang="fr-FR" smtClean="0"/>
              <a:t>2</a:t>
            </a:fld>
            <a:r>
              <a:rPr lang="fr-FR"/>
              <a:t> -</a:t>
            </a:r>
            <a:endParaRPr lang="fr-FR" dirty="0"/>
          </a:p>
        </p:txBody>
      </p:sp>
      <p:sp>
        <p:nvSpPr>
          <p:cNvPr id="7" name="Espace réservé du pied de page 6">
            <a:extLst>
              <a:ext uri="{FF2B5EF4-FFF2-40B4-BE49-F238E27FC236}">
                <a16:creationId xmlns:a16="http://schemas.microsoft.com/office/drawing/2014/main" id="{E5A3B572-7A14-FB4A-A093-733054895839}"/>
              </a:ext>
            </a:extLst>
          </p:cNvPr>
          <p:cNvSpPr>
            <a:spLocks noGrp="1"/>
          </p:cNvSpPr>
          <p:nvPr>
            <p:ph type="ftr" sz="quarter" idx="15"/>
          </p:nvPr>
        </p:nvSpPr>
        <p:spPr/>
        <p:txBody>
          <a:bodyPr/>
          <a:lstStyle/>
          <a:p>
            <a:r>
              <a:rPr lang="fr-FR" dirty="0"/>
              <a:t>Liquidity letter n°182 | 19 février 2026</a:t>
            </a:r>
          </a:p>
        </p:txBody>
      </p:sp>
      <p:sp>
        <p:nvSpPr>
          <p:cNvPr id="25" name="object 41">
            <a:extLst>
              <a:ext uri="{FF2B5EF4-FFF2-40B4-BE49-F238E27FC236}">
                <a16:creationId xmlns:a16="http://schemas.microsoft.com/office/drawing/2014/main" id="{29F1B301-0783-904A-B682-325009055D92}"/>
              </a:ext>
            </a:extLst>
          </p:cNvPr>
          <p:cNvSpPr txBox="1"/>
          <p:nvPr/>
        </p:nvSpPr>
        <p:spPr>
          <a:xfrm>
            <a:off x="353541" y="892356"/>
            <a:ext cx="6837090" cy="262999"/>
          </a:xfrm>
          <a:prstGeom prst="rect">
            <a:avLst/>
          </a:prstGeom>
          <a:solidFill>
            <a:srgbClr val="C19136"/>
          </a:solidFill>
        </p:spPr>
        <p:txBody>
          <a:bodyPr vert="horz" wrap="square" lIns="0" tIns="0" rIns="0" bIns="18000" rtlCol="0" anchor="ctr">
            <a:noAutofit/>
          </a:bodyPr>
          <a:lstStyle/>
          <a:p>
            <a:pPr marL="90170">
              <a:lnSpc>
                <a:spcPct val="100000"/>
              </a:lnSpc>
            </a:pPr>
            <a:r>
              <a:rPr lang="fr-FR" sz="1400" dirty="0">
                <a:solidFill>
                  <a:srgbClr val="FFFFFF"/>
                </a:solidFill>
                <a:cs typeface="Gotham-Bold"/>
              </a:rPr>
              <a:t>Allemagne : accélération de l’inflation</a:t>
            </a:r>
          </a:p>
        </p:txBody>
      </p:sp>
      <p:sp>
        <p:nvSpPr>
          <p:cNvPr id="33" name="object 9">
            <a:extLst>
              <a:ext uri="{FF2B5EF4-FFF2-40B4-BE49-F238E27FC236}">
                <a16:creationId xmlns:a16="http://schemas.microsoft.com/office/drawing/2014/main" id="{39DB97C5-772A-8C45-A8B4-DD3463F7F932}"/>
              </a:ext>
            </a:extLst>
          </p:cNvPr>
          <p:cNvSpPr txBox="1"/>
          <p:nvPr/>
        </p:nvSpPr>
        <p:spPr>
          <a:xfrm>
            <a:off x="372065" y="3313893"/>
            <a:ext cx="660400" cy="1243930"/>
          </a:xfrm>
          <a:prstGeom prst="rect">
            <a:avLst/>
          </a:prstGeom>
        </p:spPr>
        <p:txBody>
          <a:bodyPr vert="horz" wrap="square" lIns="0" tIns="12700" rIns="0" bIns="0" rtlCol="0">
            <a:spAutoFit/>
          </a:bodyPr>
          <a:lstStyle/>
          <a:p>
            <a:pPr>
              <a:lnSpc>
                <a:spcPct val="100000"/>
              </a:lnSpc>
            </a:pPr>
            <a:r>
              <a:rPr sz="8000" b="1" dirty="0">
                <a:solidFill>
                  <a:srgbClr val="0073A3"/>
                </a:solidFill>
                <a:latin typeface="Arial"/>
                <a:cs typeface="Arial"/>
              </a:rPr>
              <a:t>“</a:t>
            </a:r>
            <a:endParaRPr sz="8000" dirty="0">
              <a:solidFill>
                <a:srgbClr val="0073A3"/>
              </a:solidFill>
              <a:latin typeface="Arial"/>
              <a:cs typeface="Arial"/>
            </a:endParaRPr>
          </a:p>
        </p:txBody>
      </p:sp>
      <p:sp>
        <p:nvSpPr>
          <p:cNvPr id="34" name="object 10">
            <a:extLst>
              <a:ext uri="{FF2B5EF4-FFF2-40B4-BE49-F238E27FC236}">
                <a16:creationId xmlns:a16="http://schemas.microsoft.com/office/drawing/2014/main" id="{77054276-EA64-0948-8E94-9F3653640D2E}"/>
              </a:ext>
            </a:extLst>
          </p:cNvPr>
          <p:cNvSpPr txBox="1"/>
          <p:nvPr/>
        </p:nvSpPr>
        <p:spPr>
          <a:xfrm>
            <a:off x="6621221" y="3410472"/>
            <a:ext cx="660400" cy="1243930"/>
          </a:xfrm>
          <a:prstGeom prst="rect">
            <a:avLst/>
          </a:prstGeom>
        </p:spPr>
        <p:txBody>
          <a:bodyPr vert="horz" wrap="square" lIns="0" tIns="12700" rIns="0" bIns="0" rtlCol="0">
            <a:spAutoFit/>
          </a:bodyPr>
          <a:lstStyle/>
          <a:p>
            <a:pPr marL="12700">
              <a:lnSpc>
                <a:spcPct val="100000"/>
              </a:lnSpc>
              <a:spcBef>
                <a:spcPts val="100"/>
              </a:spcBef>
            </a:pPr>
            <a:r>
              <a:rPr sz="8000" b="1" dirty="0">
                <a:solidFill>
                  <a:srgbClr val="0073A3"/>
                </a:solidFill>
                <a:latin typeface="Arial"/>
                <a:cs typeface="Arial"/>
              </a:rPr>
              <a:t>”</a:t>
            </a:r>
            <a:endParaRPr sz="8000" dirty="0">
              <a:solidFill>
                <a:srgbClr val="0073A3"/>
              </a:solidFill>
              <a:latin typeface="Arial"/>
              <a:cs typeface="Arial"/>
            </a:endParaRPr>
          </a:p>
        </p:txBody>
      </p:sp>
      <p:sp>
        <p:nvSpPr>
          <p:cNvPr id="57" name="Espace réservé du texte 5">
            <a:extLst>
              <a:ext uri="{FF2B5EF4-FFF2-40B4-BE49-F238E27FC236}">
                <a16:creationId xmlns:a16="http://schemas.microsoft.com/office/drawing/2014/main" id="{98592C40-FF26-0F47-AE28-C8C11E8B3A4D}"/>
              </a:ext>
            </a:extLst>
          </p:cNvPr>
          <p:cNvSpPr txBox="1">
            <a:spLocks/>
          </p:cNvSpPr>
          <p:nvPr/>
        </p:nvSpPr>
        <p:spPr>
          <a:xfrm>
            <a:off x="4594677" y="8083750"/>
            <a:ext cx="2411441" cy="1118407"/>
          </a:xfrm>
          <a:prstGeom prst="rect">
            <a:avLst/>
          </a:prstGeom>
        </p:spPr>
        <p:txBody>
          <a:bodyPr vert="horz" lIns="0" tIns="0" rIns="0" bIns="0" rtlCol="0">
            <a:noAutofit/>
          </a:bodyPr>
          <a:lst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136525"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dirty="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a:lstStyle>
          <a:p>
            <a:pPr marL="9525" lvl="4"/>
            <a:endParaRPr lang="fr-FR" dirty="0"/>
          </a:p>
        </p:txBody>
      </p:sp>
      <p:sp>
        <p:nvSpPr>
          <p:cNvPr id="41" name="Espace réservé du texte 5">
            <a:extLst>
              <a:ext uri="{FF2B5EF4-FFF2-40B4-BE49-F238E27FC236}">
                <a16:creationId xmlns:a16="http://schemas.microsoft.com/office/drawing/2014/main" id="{00E7E5B4-22A8-5744-A2C2-9B60EF003EC7}"/>
              </a:ext>
            </a:extLst>
          </p:cNvPr>
          <p:cNvSpPr txBox="1">
            <a:spLocks/>
          </p:cNvSpPr>
          <p:nvPr/>
        </p:nvSpPr>
        <p:spPr>
          <a:xfrm>
            <a:off x="4362293" y="8949038"/>
            <a:ext cx="2410714" cy="1511126"/>
          </a:xfrm>
          <a:prstGeom prst="rect">
            <a:avLst/>
          </a:prstGeom>
        </p:spPr>
        <p:txBody>
          <a:bodyPr vert="horz" lIns="0" tIns="0" rIns="0" bIns="0" rtlCol="0">
            <a:noAutofit/>
          </a:bodyPr>
          <a:lst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136525"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dirty="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a:lstStyle>
          <a:p>
            <a:pPr marL="9525" lvl="4"/>
            <a:r>
              <a:rPr lang="fr-FR" sz="950" dirty="0"/>
              <a:t>Resserrement du spread Allemagne-France </a:t>
            </a:r>
          </a:p>
        </p:txBody>
      </p:sp>
      <p:sp>
        <p:nvSpPr>
          <p:cNvPr id="23" name="TextBox 37"/>
          <p:cNvSpPr txBox="1"/>
          <p:nvPr/>
        </p:nvSpPr>
        <p:spPr>
          <a:xfrm>
            <a:off x="6171478" y="10191636"/>
            <a:ext cx="1203058" cy="132543"/>
          </a:xfrm>
          <a:prstGeom prst="rect">
            <a:avLst/>
          </a:prstGeom>
          <a:noFill/>
        </p:spPr>
        <p:txBody>
          <a:bodyPr vert="horz" wrap="square" lIns="0" tIns="0" rIns="0" bIns="0" rtlCol="0">
            <a:noAutofit/>
          </a:bodyPr>
          <a:lstStyle/>
          <a:p>
            <a:r>
              <a:rPr lang="fr-FR" sz="600" i="1" dirty="0">
                <a:solidFill>
                  <a:schemeClr val="bg1">
                    <a:lumMod val="50000"/>
                  </a:schemeClr>
                </a:solidFill>
                <a:latin typeface="Arial" panose="020B0604020202020204" pitchFamily="34" charset="0"/>
                <a:cs typeface="Arial" panose="020B0604020202020204" pitchFamily="34" charset="0"/>
              </a:rPr>
              <a:t>Source : Amundi, Bloomberg</a:t>
            </a:r>
          </a:p>
        </p:txBody>
      </p:sp>
      <p:sp>
        <p:nvSpPr>
          <p:cNvPr id="24" name="TextBox 37"/>
          <p:cNvSpPr txBox="1"/>
          <p:nvPr/>
        </p:nvSpPr>
        <p:spPr>
          <a:xfrm>
            <a:off x="6171478" y="7929108"/>
            <a:ext cx="1425004" cy="163149"/>
          </a:xfrm>
          <a:prstGeom prst="rect">
            <a:avLst/>
          </a:prstGeom>
          <a:noFill/>
        </p:spPr>
        <p:txBody>
          <a:bodyPr vert="horz" wrap="square" lIns="0" tIns="0" rIns="0" bIns="0" rtlCol="0">
            <a:noAutofit/>
          </a:bodyPr>
          <a:lstStyle/>
          <a:p>
            <a:r>
              <a:rPr lang="fr-FR" sz="600" i="1" dirty="0">
                <a:solidFill>
                  <a:schemeClr val="bg1">
                    <a:lumMod val="50000"/>
                  </a:schemeClr>
                </a:solidFill>
                <a:latin typeface="Arial" panose="020B0604020202020204" pitchFamily="34" charset="0"/>
                <a:cs typeface="Arial" panose="020B0604020202020204" pitchFamily="34" charset="0"/>
              </a:rPr>
              <a:t>Source : Amundi, Bloomberg</a:t>
            </a:r>
          </a:p>
        </p:txBody>
      </p:sp>
      <p:sp>
        <p:nvSpPr>
          <p:cNvPr id="22" name="Espace réservé du texte 21">
            <a:extLst>
              <a:ext uri="{FF2B5EF4-FFF2-40B4-BE49-F238E27FC236}">
                <a16:creationId xmlns:a16="http://schemas.microsoft.com/office/drawing/2014/main" id="{4A8424F6-ED78-2342-91D7-BBBDC3A9A58E}"/>
              </a:ext>
            </a:extLst>
          </p:cNvPr>
          <p:cNvSpPr>
            <a:spLocks noGrp="1"/>
          </p:cNvSpPr>
          <p:nvPr>
            <p:ph type="body" sz="quarter" idx="16"/>
          </p:nvPr>
        </p:nvSpPr>
        <p:spPr>
          <a:xfrm>
            <a:off x="1013963" y="7646960"/>
            <a:ext cx="6545712" cy="249451"/>
          </a:xfrm>
        </p:spPr>
        <p:txBody>
          <a:bodyPr numCol="1" anchor="ctr"/>
          <a:lstStyle/>
          <a:p>
            <a:pPr lvl="4"/>
            <a:r>
              <a:rPr lang="fr-FR" sz="950" dirty="0"/>
              <a:t>Les taux allemands 2 ans et 10 ans poursuivent leur baisse dans un contexte de « flight to </a:t>
            </a:r>
            <a:r>
              <a:rPr lang="fr-FR" sz="950" dirty="0" err="1"/>
              <a:t>quality</a:t>
            </a:r>
            <a:r>
              <a:rPr lang="fr-FR" sz="950" dirty="0"/>
              <a:t> ».</a:t>
            </a:r>
          </a:p>
        </p:txBody>
      </p:sp>
      <p:sp>
        <p:nvSpPr>
          <p:cNvPr id="6" name="ZoneTexte 5">
            <a:extLst>
              <a:ext uri="{FF2B5EF4-FFF2-40B4-BE49-F238E27FC236}">
                <a16:creationId xmlns:a16="http://schemas.microsoft.com/office/drawing/2014/main" id="{42C4602F-A7E1-453F-8E72-1CD027917BDC}"/>
              </a:ext>
            </a:extLst>
          </p:cNvPr>
          <p:cNvSpPr txBox="1"/>
          <p:nvPr/>
        </p:nvSpPr>
        <p:spPr>
          <a:xfrm>
            <a:off x="2605772" y="4620226"/>
            <a:ext cx="3478013" cy="189379"/>
          </a:xfrm>
          <a:prstGeom prst="rect">
            <a:avLst/>
          </a:prstGeom>
          <a:noFill/>
        </p:spPr>
        <p:txBody>
          <a:bodyPr vert="horz" wrap="square" lIns="0" tIns="0" rIns="0" bIns="0" rtlCol="0">
            <a:noAutofit/>
          </a:bodyPr>
          <a:lstStyle/>
          <a:p>
            <a:pPr algn="l"/>
            <a:r>
              <a:rPr lang="fr-FR" sz="1000" b="1" dirty="0">
                <a:solidFill>
                  <a:srgbClr val="646464"/>
                </a:solidFill>
                <a:latin typeface="Arial" panose="020B0604020202020204" pitchFamily="34" charset="0"/>
                <a:cs typeface="Arial" panose="020B0604020202020204" pitchFamily="34" charset="0"/>
              </a:rPr>
              <a:t>Taux souverains allemands (%)</a:t>
            </a:r>
          </a:p>
        </p:txBody>
      </p:sp>
      <p:sp>
        <p:nvSpPr>
          <p:cNvPr id="31" name="ZoneTexte 30">
            <a:extLst>
              <a:ext uri="{FF2B5EF4-FFF2-40B4-BE49-F238E27FC236}">
                <a16:creationId xmlns:a16="http://schemas.microsoft.com/office/drawing/2014/main" id="{2B02008A-9D48-4260-8842-A1490ABE0196}"/>
              </a:ext>
            </a:extLst>
          </p:cNvPr>
          <p:cNvSpPr txBox="1"/>
          <p:nvPr/>
        </p:nvSpPr>
        <p:spPr>
          <a:xfrm>
            <a:off x="1511708" y="8255738"/>
            <a:ext cx="2664907" cy="154704"/>
          </a:xfrm>
          <a:prstGeom prst="rect">
            <a:avLst/>
          </a:prstGeom>
          <a:noFill/>
        </p:spPr>
        <p:txBody>
          <a:bodyPr vert="horz" wrap="square" lIns="0" tIns="0" rIns="0" bIns="0" rtlCol="0">
            <a:noAutofit/>
          </a:bodyPr>
          <a:lstStyle/>
          <a:p>
            <a:pPr algn="l"/>
            <a:r>
              <a:rPr lang="fr-FR" sz="1000" b="1" dirty="0">
                <a:solidFill>
                  <a:srgbClr val="646464"/>
                </a:solidFill>
                <a:latin typeface="Arial" panose="020B0604020202020204" pitchFamily="34" charset="0"/>
                <a:cs typeface="Arial" panose="020B0604020202020204" pitchFamily="34" charset="0"/>
              </a:rPr>
              <a:t>Spread Allemagne – France (</a:t>
            </a:r>
            <a:r>
              <a:rPr lang="fr-FR" sz="1000" b="1" dirty="0" err="1">
                <a:solidFill>
                  <a:srgbClr val="646464"/>
                </a:solidFill>
                <a:latin typeface="Arial" panose="020B0604020202020204" pitchFamily="34" charset="0"/>
                <a:cs typeface="Arial" panose="020B0604020202020204" pitchFamily="34" charset="0"/>
              </a:rPr>
              <a:t>bp</a:t>
            </a:r>
            <a:r>
              <a:rPr lang="fr-FR" sz="1000" b="1" dirty="0">
                <a:solidFill>
                  <a:srgbClr val="646464"/>
                </a:solidFill>
                <a:latin typeface="Arial" panose="020B0604020202020204" pitchFamily="34" charset="0"/>
                <a:cs typeface="Arial" panose="020B0604020202020204" pitchFamily="34" charset="0"/>
              </a:rPr>
              <a:t>)</a:t>
            </a:r>
          </a:p>
        </p:txBody>
      </p:sp>
      <p:sp>
        <p:nvSpPr>
          <p:cNvPr id="28" name="TextBox 37">
            <a:extLst>
              <a:ext uri="{FF2B5EF4-FFF2-40B4-BE49-F238E27FC236}">
                <a16:creationId xmlns:a16="http://schemas.microsoft.com/office/drawing/2014/main" id="{95F56834-9639-438B-A6B1-7A44BD0945CE}"/>
              </a:ext>
            </a:extLst>
          </p:cNvPr>
          <p:cNvSpPr txBox="1"/>
          <p:nvPr/>
        </p:nvSpPr>
        <p:spPr>
          <a:xfrm>
            <a:off x="6197343" y="3238663"/>
            <a:ext cx="1684742" cy="246537"/>
          </a:xfrm>
          <a:prstGeom prst="rect">
            <a:avLst/>
          </a:prstGeom>
          <a:noFill/>
        </p:spPr>
        <p:txBody>
          <a:bodyPr vert="horz" wrap="square" lIns="0" tIns="0" rIns="0" bIns="0" rtlCol="0">
            <a:noAutofit/>
          </a:bodyPr>
          <a:lstStyle/>
          <a:p>
            <a:r>
              <a:rPr lang="fr-FR" sz="600" i="1" dirty="0">
                <a:solidFill>
                  <a:schemeClr val="bg1">
                    <a:lumMod val="50000"/>
                  </a:schemeClr>
                </a:solidFill>
                <a:latin typeface="Arial" panose="020B0604020202020204" pitchFamily="34" charset="0"/>
                <a:cs typeface="Arial" panose="020B0604020202020204" pitchFamily="34" charset="0"/>
              </a:rPr>
              <a:t>Source :Amundi, Bloomberg</a:t>
            </a:r>
          </a:p>
        </p:txBody>
      </p:sp>
      <p:sp>
        <p:nvSpPr>
          <p:cNvPr id="39" name="Rectangle 38">
            <a:extLst>
              <a:ext uri="{FF2B5EF4-FFF2-40B4-BE49-F238E27FC236}">
                <a16:creationId xmlns:a16="http://schemas.microsoft.com/office/drawing/2014/main" id="{EA7BFA00-E75A-2540-9770-C1A205F8DE20}"/>
              </a:ext>
            </a:extLst>
          </p:cNvPr>
          <p:cNvSpPr/>
          <p:nvPr/>
        </p:nvSpPr>
        <p:spPr>
          <a:xfrm>
            <a:off x="830289" y="3625387"/>
            <a:ext cx="5805881" cy="669414"/>
          </a:xfrm>
          <a:prstGeom prst="rect">
            <a:avLst/>
          </a:prstGeom>
        </p:spPr>
        <p:txBody>
          <a:bodyPr wrap="square">
            <a:spAutoFit/>
          </a:bodyPr>
          <a:lstStyle/>
          <a:p>
            <a:pPr algn="ctr">
              <a:lnSpc>
                <a:spcPts val="1500"/>
              </a:lnSpc>
            </a:pPr>
            <a:r>
              <a:rPr lang="fr-FR" sz="1500" i="1" spc="-10" dirty="0">
                <a:solidFill>
                  <a:schemeClr val="bg1"/>
                </a:solidFill>
                <a:latin typeface="Arial" panose="020B0604020202020204" pitchFamily="34" charset="0"/>
              </a:rPr>
              <a:t>Nous avons clairement indiqué que l'inflation globale passerait sous la barre des 2 % début 2026, et c'est ce qui s'est produit jusqu'à présent</a:t>
            </a:r>
          </a:p>
        </p:txBody>
      </p:sp>
      <p:sp>
        <p:nvSpPr>
          <p:cNvPr id="11" name="ZoneTexte 26">
            <a:extLst>
              <a:ext uri="{FF2B5EF4-FFF2-40B4-BE49-F238E27FC236}">
                <a16:creationId xmlns:a16="http://schemas.microsoft.com/office/drawing/2014/main" id="{5E74754E-ABDB-0250-5FBB-804D43ED7BEB}"/>
              </a:ext>
            </a:extLst>
          </p:cNvPr>
          <p:cNvSpPr txBox="1"/>
          <p:nvPr/>
        </p:nvSpPr>
        <p:spPr>
          <a:xfrm>
            <a:off x="4474456" y="1278798"/>
            <a:ext cx="2459002" cy="183622"/>
          </a:xfrm>
          <a:prstGeom prst="rect">
            <a:avLst/>
          </a:prstGeom>
          <a:noFill/>
        </p:spPr>
        <p:txBody>
          <a:bodyPr vert="horz" wrap="square" lIns="0" tIns="0" rIns="0" bIns="0" rtlCol="0">
            <a:noAutofit/>
          </a:bodyPr>
          <a:lstStyle/>
          <a:p>
            <a:pPr algn="ctr"/>
            <a:r>
              <a:rPr lang="fr-FR" sz="900" b="1" dirty="0">
                <a:solidFill>
                  <a:srgbClr val="646464"/>
                </a:solidFill>
                <a:latin typeface="Arial" panose="020B0604020202020204" pitchFamily="34" charset="0"/>
                <a:cs typeface="Arial" panose="020B0604020202020204" pitchFamily="34" charset="0"/>
              </a:rPr>
              <a:t>Taux d’inflation allemand (%)</a:t>
            </a:r>
          </a:p>
        </p:txBody>
      </p:sp>
      <p:pic>
        <p:nvPicPr>
          <p:cNvPr id="13" name="Image 12">
            <a:extLst>
              <a:ext uri="{FF2B5EF4-FFF2-40B4-BE49-F238E27FC236}">
                <a16:creationId xmlns:a16="http://schemas.microsoft.com/office/drawing/2014/main" id="{B714673F-B37C-651D-0964-7A5C753BD1AB}"/>
              </a:ext>
            </a:extLst>
          </p:cNvPr>
          <p:cNvPicPr>
            <a:picLocks noChangeAspect="1"/>
          </p:cNvPicPr>
          <p:nvPr/>
        </p:nvPicPr>
        <p:blipFill>
          <a:blip r:embed="rId3"/>
          <a:stretch>
            <a:fillRect/>
          </a:stretch>
        </p:blipFill>
        <p:spPr>
          <a:xfrm>
            <a:off x="884369" y="4846912"/>
            <a:ext cx="5790932" cy="2662040"/>
          </a:xfrm>
          <a:prstGeom prst="rect">
            <a:avLst/>
          </a:prstGeom>
        </p:spPr>
      </p:pic>
      <p:pic>
        <p:nvPicPr>
          <p:cNvPr id="15" name="Image 14">
            <a:extLst>
              <a:ext uri="{FF2B5EF4-FFF2-40B4-BE49-F238E27FC236}">
                <a16:creationId xmlns:a16="http://schemas.microsoft.com/office/drawing/2014/main" id="{1F702588-D66E-704C-A307-3030D5A4E74C}"/>
              </a:ext>
            </a:extLst>
          </p:cNvPr>
          <p:cNvPicPr>
            <a:picLocks noChangeAspect="1"/>
          </p:cNvPicPr>
          <p:nvPr/>
        </p:nvPicPr>
        <p:blipFill>
          <a:blip r:embed="rId4"/>
          <a:stretch>
            <a:fillRect/>
          </a:stretch>
        </p:blipFill>
        <p:spPr>
          <a:xfrm>
            <a:off x="622389" y="8498531"/>
            <a:ext cx="3554225" cy="1697922"/>
          </a:xfrm>
          <a:prstGeom prst="rect">
            <a:avLst/>
          </a:prstGeom>
        </p:spPr>
      </p:pic>
      <p:pic>
        <p:nvPicPr>
          <p:cNvPr id="17" name="Image 16">
            <a:extLst>
              <a:ext uri="{FF2B5EF4-FFF2-40B4-BE49-F238E27FC236}">
                <a16:creationId xmlns:a16="http://schemas.microsoft.com/office/drawing/2014/main" id="{55176CFC-301B-AEB8-6DFE-DD2B888F1CE9}"/>
              </a:ext>
            </a:extLst>
          </p:cNvPr>
          <p:cNvPicPr>
            <a:picLocks noChangeAspect="1"/>
          </p:cNvPicPr>
          <p:nvPr/>
        </p:nvPicPr>
        <p:blipFill>
          <a:blip r:embed="rId5"/>
          <a:stretch>
            <a:fillRect/>
          </a:stretch>
        </p:blipFill>
        <p:spPr>
          <a:xfrm>
            <a:off x="4176614" y="1491342"/>
            <a:ext cx="2925886" cy="1633880"/>
          </a:xfrm>
          <a:prstGeom prst="rect">
            <a:avLst/>
          </a:prstGeom>
        </p:spPr>
      </p:pic>
    </p:spTree>
    <p:extLst>
      <p:ext uri="{BB962C8B-B14F-4D97-AF65-F5344CB8AC3E}">
        <p14:creationId xmlns:p14="http://schemas.microsoft.com/office/powerpoint/2010/main" val="2397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6">
            <a:extLst>
              <a:ext uri="{FF2B5EF4-FFF2-40B4-BE49-F238E27FC236}">
                <a16:creationId xmlns:a16="http://schemas.microsoft.com/office/drawing/2014/main" id="{B9DE4C44-952C-AD47-B79F-6E6B526514C1}"/>
              </a:ext>
            </a:extLst>
          </p:cNvPr>
          <p:cNvSpPr/>
          <p:nvPr/>
        </p:nvSpPr>
        <p:spPr>
          <a:xfrm>
            <a:off x="3724529" y="1388279"/>
            <a:ext cx="3477867" cy="3324234"/>
          </a:xfrm>
          <a:custGeom>
            <a:avLst/>
            <a:gdLst/>
            <a:ahLst/>
            <a:cxnLst/>
            <a:rect l="l" t="t" r="r" b="b"/>
            <a:pathLst>
              <a:path w="4248150" h="3492500">
                <a:moveTo>
                  <a:pt x="4247997" y="0"/>
                </a:moveTo>
                <a:lnTo>
                  <a:pt x="0" y="0"/>
                </a:lnTo>
                <a:lnTo>
                  <a:pt x="0" y="3492004"/>
                </a:lnTo>
                <a:lnTo>
                  <a:pt x="4247997" y="3492004"/>
                </a:lnTo>
                <a:lnTo>
                  <a:pt x="4247997" y="0"/>
                </a:lnTo>
                <a:close/>
              </a:path>
            </a:pathLst>
          </a:custGeom>
          <a:solidFill>
            <a:schemeClr val="bg1">
              <a:lumMod val="95000"/>
            </a:schemeClr>
          </a:solidFill>
        </p:spPr>
        <p:txBody>
          <a:bodyPr wrap="square" lIns="0" tIns="0" rIns="0" bIns="0" rtlCol="0"/>
          <a:lstStyle/>
          <a:p>
            <a:pPr algn="ctr"/>
            <a:endParaRPr lang="fr-FR" sz="600" b="1" dirty="0">
              <a:solidFill>
                <a:srgbClr val="646464"/>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4F1FD64F-AC73-5E4D-909C-B568F70656AB}"/>
              </a:ext>
            </a:extLst>
          </p:cNvPr>
          <p:cNvGrpSpPr/>
          <p:nvPr/>
        </p:nvGrpSpPr>
        <p:grpSpPr>
          <a:xfrm>
            <a:off x="363601" y="9539958"/>
            <a:ext cx="4150360" cy="768262"/>
            <a:chOff x="363601" y="9101808"/>
            <a:chExt cx="4150360" cy="768262"/>
          </a:xfrm>
        </p:grpSpPr>
        <p:grpSp>
          <p:nvGrpSpPr>
            <p:cNvPr id="5" name="Groupe 4">
              <a:extLst>
                <a:ext uri="{FF2B5EF4-FFF2-40B4-BE49-F238E27FC236}">
                  <a16:creationId xmlns:a16="http://schemas.microsoft.com/office/drawing/2014/main" id="{4B68A4B4-AD9A-9C4E-BAEC-89FDF29FD045}"/>
                </a:ext>
              </a:extLst>
            </p:cNvPr>
            <p:cNvGrpSpPr/>
            <p:nvPr/>
          </p:nvGrpSpPr>
          <p:grpSpPr>
            <a:xfrm>
              <a:off x="363601" y="9118071"/>
              <a:ext cx="4150360" cy="720090"/>
              <a:chOff x="363601" y="9118071"/>
              <a:chExt cx="4150360" cy="720090"/>
            </a:xfrm>
          </p:grpSpPr>
          <p:sp>
            <p:nvSpPr>
              <p:cNvPr id="77" name="bg object 16">
                <a:extLst>
                  <a:ext uri="{FF2B5EF4-FFF2-40B4-BE49-F238E27FC236}">
                    <a16:creationId xmlns:a16="http://schemas.microsoft.com/office/drawing/2014/main" id="{FAAA5D25-9658-374F-B2E8-26B35191DBC4}"/>
                  </a:ext>
                </a:extLst>
              </p:cNvPr>
              <p:cNvSpPr/>
              <p:nvPr/>
            </p:nvSpPr>
            <p:spPr>
              <a:xfrm>
                <a:off x="408051" y="9162516"/>
                <a:ext cx="4105910" cy="631190"/>
              </a:xfrm>
              <a:custGeom>
                <a:avLst/>
                <a:gdLst/>
                <a:ahLst/>
                <a:cxnLst/>
                <a:rect l="l" t="t" r="r" b="b"/>
                <a:pathLst>
                  <a:path w="4105910" h="631190">
                    <a:moveTo>
                      <a:pt x="0" y="631101"/>
                    </a:moveTo>
                    <a:lnTo>
                      <a:pt x="4105376" y="631101"/>
                    </a:lnTo>
                    <a:lnTo>
                      <a:pt x="4105376" y="0"/>
                    </a:lnTo>
                    <a:lnTo>
                      <a:pt x="0" y="0"/>
                    </a:lnTo>
                    <a:lnTo>
                      <a:pt x="0" y="631101"/>
                    </a:lnTo>
                    <a:close/>
                  </a:path>
                </a:pathLst>
              </a:custGeom>
              <a:ln w="88899" cap="sq">
                <a:solidFill>
                  <a:srgbClr val="EDEDED"/>
                </a:solidFill>
                <a:miter lim="800000"/>
              </a:ln>
            </p:spPr>
            <p:txBody>
              <a:bodyPr wrap="square" lIns="0" tIns="0" rIns="0" bIns="0" rtlCol="0"/>
              <a:lstStyle/>
              <a:p>
                <a:endParaRPr/>
              </a:p>
            </p:txBody>
          </p:sp>
          <p:sp>
            <p:nvSpPr>
              <p:cNvPr id="80" name="object 44">
                <a:extLst>
                  <a:ext uri="{FF2B5EF4-FFF2-40B4-BE49-F238E27FC236}">
                    <a16:creationId xmlns:a16="http://schemas.microsoft.com/office/drawing/2014/main" id="{D832A00F-D3B7-CD4C-A53B-50BCB4B79084}"/>
                  </a:ext>
                </a:extLst>
              </p:cNvPr>
              <p:cNvSpPr/>
              <p:nvPr/>
            </p:nvSpPr>
            <p:spPr>
              <a:xfrm>
                <a:off x="1191599" y="9334065"/>
                <a:ext cx="115570" cy="288290"/>
              </a:xfrm>
              <a:custGeom>
                <a:avLst/>
                <a:gdLst/>
                <a:ahLst/>
                <a:cxnLst/>
                <a:rect l="l" t="t" r="r" b="b"/>
                <a:pathLst>
                  <a:path w="115569" h="288290">
                    <a:moveTo>
                      <a:pt x="0" y="0"/>
                    </a:moveTo>
                    <a:lnTo>
                      <a:pt x="0" y="288010"/>
                    </a:lnTo>
                    <a:lnTo>
                      <a:pt x="115201" y="144005"/>
                    </a:lnTo>
                    <a:lnTo>
                      <a:pt x="0" y="0"/>
                    </a:lnTo>
                    <a:close/>
                  </a:path>
                </a:pathLst>
              </a:custGeom>
              <a:solidFill>
                <a:srgbClr val="00C3F1"/>
              </a:solidFill>
            </p:spPr>
            <p:txBody>
              <a:bodyPr wrap="square" lIns="0" tIns="0" rIns="0" bIns="0" rtlCol="0"/>
              <a:lstStyle/>
              <a:p>
                <a:endParaRPr/>
              </a:p>
            </p:txBody>
          </p:sp>
          <p:sp>
            <p:nvSpPr>
              <p:cNvPr id="81" name="object 46">
                <a:extLst>
                  <a:ext uri="{FF2B5EF4-FFF2-40B4-BE49-F238E27FC236}">
                    <a16:creationId xmlns:a16="http://schemas.microsoft.com/office/drawing/2014/main" id="{649DD68B-8771-9440-9C37-6F9CA7E1BAD1}"/>
                  </a:ext>
                </a:extLst>
              </p:cNvPr>
              <p:cNvSpPr/>
              <p:nvPr/>
            </p:nvSpPr>
            <p:spPr>
              <a:xfrm>
                <a:off x="363601" y="9118071"/>
                <a:ext cx="828040" cy="720090"/>
              </a:xfrm>
              <a:custGeom>
                <a:avLst/>
                <a:gdLst/>
                <a:ahLst/>
                <a:cxnLst/>
                <a:rect l="l" t="t" r="r" b="b"/>
                <a:pathLst>
                  <a:path w="828040" h="720090">
                    <a:moveTo>
                      <a:pt x="828001" y="0"/>
                    </a:moveTo>
                    <a:lnTo>
                      <a:pt x="0" y="0"/>
                    </a:lnTo>
                    <a:lnTo>
                      <a:pt x="0" y="720001"/>
                    </a:lnTo>
                    <a:lnTo>
                      <a:pt x="828001" y="720001"/>
                    </a:lnTo>
                    <a:lnTo>
                      <a:pt x="828001" y="0"/>
                    </a:lnTo>
                    <a:close/>
                  </a:path>
                </a:pathLst>
              </a:custGeom>
              <a:solidFill>
                <a:srgbClr val="00C3F1"/>
              </a:solidFill>
              <a:effectLst>
                <a:outerShdw blurRad="76200" dist="25400" dir="2700000" algn="tl" rotWithShape="0">
                  <a:prstClr val="black">
                    <a:alpha val="30000"/>
                  </a:prstClr>
                </a:outerShdw>
              </a:effectLst>
            </p:spPr>
            <p:txBody>
              <a:bodyPr wrap="square" lIns="0" tIns="0" rIns="0" bIns="0" rtlCol="0"/>
              <a:lstStyle/>
              <a:p>
                <a:endParaRPr/>
              </a:p>
            </p:txBody>
          </p:sp>
          <p:sp>
            <p:nvSpPr>
              <p:cNvPr id="82" name="object 47">
                <a:extLst>
                  <a:ext uri="{FF2B5EF4-FFF2-40B4-BE49-F238E27FC236}">
                    <a16:creationId xmlns:a16="http://schemas.microsoft.com/office/drawing/2014/main" id="{D3E364AB-66FC-594E-AD1B-CDF6E5CED147}"/>
                  </a:ext>
                </a:extLst>
              </p:cNvPr>
              <p:cNvSpPr txBox="1"/>
              <p:nvPr/>
            </p:nvSpPr>
            <p:spPr>
              <a:xfrm>
                <a:off x="479105" y="9324026"/>
                <a:ext cx="601563" cy="333425"/>
              </a:xfrm>
              <a:prstGeom prst="rect">
                <a:avLst/>
              </a:prstGeom>
            </p:spPr>
            <p:txBody>
              <a:bodyPr vert="horz" wrap="square" lIns="0" tIns="0" rIns="0" bIns="0" rtlCol="0">
                <a:spAutoFit/>
              </a:bodyPr>
              <a:lstStyle/>
              <a:p>
                <a:pPr marR="5080" algn="ctr">
                  <a:lnSpc>
                    <a:spcPts val="1300"/>
                  </a:lnSpc>
                </a:pPr>
                <a:r>
                  <a:rPr lang="fr-FR" sz="1300" b="1" spc="-25" dirty="0">
                    <a:solidFill>
                      <a:srgbClr val="FFFFFF"/>
                    </a:solidFill>
                    <a:latin typeface="Arial"/>
                    <a:cs typeface="Arial"/>
                  </a:rPr>
                  <a:t>Suivez-nous</a:t>
                </a:r>
                <a:endParaRPr sz="1300" dirty="0">
                  <a:latin typeface="Arial"/>
                  <a:cs typeface="Arial"/>
                </a:endParaRPr>
              </a:p>
            </p:txBody>
          </p:sp>
        </p:grpSp>
        <p:pic>
          <p:nvPicPr>
            <p:cNvPr id="99" name="Image 98">
              <a:extLst>
                <a:ext uri="{FF2B5EF4-FFF2-40B4-BE49-F238E27FC236}">
                  <a16:creationId xmlns:a16="http://schemas.microsoft.com/office/drawing/2014/main" id="{DD3B86CF-27E7-1D43-ACEB-BCB7598DE7C8}"/>
                </a:ext>
              </a:extLst>
            </p:cNvPr>
            <p:cNvPicPr>
              <a:picLocks noChangeAspect="1"/>
            </p:cNvPicPr>
            <p:nvPr/>
          </p:nvPicPr>
          <p:blipFill>
            <a:blip r:embed="rId3"/>
            <a:stretch>
              <a:fillRect/>
            </a:stretch>
          </p:blipFill>
          <p:spPr>
            <a:xfrm>
              <a:off x="1472923" y="9101808"/>
              <a:ext cx="1231190" cy="768262"/>
            </a:xfrm>
            <a:prstGeom prst="rect">
              <a:avLst/>
            </a:prstGeom>
            <a:effectLst>
              <a:outerShdw blurRad="76200" dist="25400" dir="5400000" algn="tl" rotWithShape="0">
                <a:prstClr val="black">
                  <a:alpha val="30000"/>
                </a:prstClr>
              </a:outerShdw>
            </a:effectLst>
          </p:spPr>
        </p:pic>
      </p:grpSp>
      <p:sp>
        <p:nvSpPr>
          <p:cNvPr id="45" name="object 20">
            <a:extLst>
              <a:ext uri="{FF2B5EF4-FFF2-40B4-BE49-F238E27FC236}">
                <a16:creationId xmlns:a16="http://schemas.microsoft.com/office/drawing/2014/main" id="{E828F0E0-7AB7-0F4E-86F4-1AD950215C26}"/>
              </a:ext>
            </a:extLst>
          </p:cNvPr>
          <p:cNvSpPr>
            <a:spLocks/>
          </p:cNvSpPr>
          <p:nvPr/>
        </p:nvSpPr>
        <p:spPr>
          <a:xfrm>
            <a:off x="3715935" y="4899665"/>
            <a:ext cx="3423005" cy="2052415"/>
          </a:xfrm>
          <a:custGeom>
            <a:avLst/>
            <a:gdLst/>
            <a:ahLst/>
            <a:cxnLst/>
            <a:rect l="l" t="t" r="r" b="b"/>
            <a:pathLst>
              <a:path w="3326765" h="2160270">
                <a:moveTo>
                  <a:pt x="3326396" y="0"/>
                </a:moveTo>
                <a:lnTo>
                  <a:pt x="0" y="0"/>
                </a:lnTo>
                <a:lnTo>
                  <a:pt x="0" y="2160003"/>
                </a:lnTo>
                <a:lnTo>
                  <a:pt x="3326396" y="2160003"/>
                </a:lnTo>
                <a:lnTo>
                  <a:pt x="3326396" y="0"/>
                </a:lnTo>
                <a:close/>
              </a:path>
            </a:pathLst>
          </a:custGeom>
          <a:gradFill>
            <a:gsLst>
              <a:gs pos="0">
                <a:srgbClr val="0073A3"/>
              </a:gs>
              <a:gs pos="100000">
                <a:srgbClr val="1596C8"/>
              </a:gs>
            </a:gsLst>
            <a:lin ang="5400000" scaled="1"/>
          </a:gradFill>
        </p:spPr>
        <p:txBody>
          <a:bodyPr wrap="square" lIns="0" tIns="0" rIns="0" bIns="0" rtlCol="0"/>
          <a:lstStyle/>
          <a:p>
            <a:endParaRPr/>
          </a:p>
        </p:txBody>
      </p:sp>
      <p:sp>
        <p:nvSpPr>
          <p:cNvPr id="51" name="Rectangle : coins arrondis 50">
            <a:extLst>
              <a:ext uri="{FF2B5EF4-FFF2-40B4-BE49-F238E27FC236}">
                <a16:creationId xmlns:a16="http://schemas.microsoft.com/office/drawing/2014/main" id="{D60ED9B0-4961-704D-B80F-0489BF47A1AD}"/>
              </a:ext>
            </a:extLst>
          </p:cNvPr>
          <p:cNvSpPr/>
          <p:nvPr/>
        </p:nvSpPr>
        <p:spPr>
          <a:xfrm>
            <a:off x="4124459" y="6093512"/>
            <a:ext cx="2823925" cy="534184"/>
          </a:xfrm>
          <a:prstGeom prst="roundRect">
            <a:avLst>
              <a:gd name="adj" fmla="val 1186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50" name="Rectangle : coins arrondis 49">
            <a:extLst>
              <a:ext uri="{FF2B5EF4-FFF2-40B4-BE49-F238E27FC236}">
                <a16:creationId xmlns:a16="http://schemas.microsoft.com/office/drawing/2014/main" id="{1397A443-0E58-E445-84B8-6A421FD0276C}"/>
              </a:ext>
            </a:extLst>
          </p:cNvPr>
          <p:cNvSpPr/>
          <p:nvPr/>
        </p:nvSpPr>
        <p:spPr>
          <a:xfrm>
            <a:off x="4122000" y="5443808"/>
            <a:ext cx="2826385" cy="583464"/>
          </a:xfrm>
          <a:prstGeom prst="roundRect">
            <a:avLst>
              <a:gd name="adj" fmla="val 1955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0FDD3E15-51E1-054A-BAEF-C71C1B0454D4}"/>
              </a:ext>
            </a:extLst>
          </p:cNvPr>
          <p:cNvSpPr/>
          <p:nvPr/>
        </p:nvSpPr>
        <p:spPr>
          <a:xfrm>
            <a:off x="4525058" y="6209153"/>
            <a:ext cx="2546504" cy="320922"/>
          </a:xfrm>
          <a:prstGeom prst="rect">
            <a:avLst/>
          </a:prstGeom>
        </p:spPr>
        <p:txBody>
          <a:bodyPr wrap="square" lIns="0" tIns="0" rIns="0" bIns="0">
            <a:spAutoFit/>
          </a:bodyPr>
          <a:lstStyle/>
          <a:p>
            <a:pPr marL="628650" indent="-628650">
              <a:lnSpc>
                <a:spcPts val="1300"/>
              </a:lnSpc>
            </a:pPr>
            <a:r>
              <a:rPr lang="fr-FR" sz="1000" b="1" dirty="0">
                <a:solidFill>
                  <a:srgbClr val="0C1C49"/>
                </a:solidFill>
                <a:latin typeface="Arial" panose="020B0604020202020204" pitchFamily="34" charset="0"/>
              </a:rPr>
              <a:t>27 février </a:t>
            </a:r>
            <a:r>
              <a:rPr lang="fr-FR" sz="1000" dirty="0">
                <a:solidFill>
                  <a:srgbClr val="0C1C49"/>
                </a:solidFill>
                <a:latin typeface="Arial" panose="020B0604020202020204" pitchFamily="34" charset="0"/>
              </a:rPr>
              <a:t>l Publication du taux d’inflation</a:t>
            </a:r>
          </a:p>
          <a:p>
            <a:pPr marL="628650" indent="-628650">
              <a:lnSpc>
                <a:spcPts val="1300"/>
              </a:lnSpc>
            </a:pPr>
            <a:r>
              <a:rPr lang="fr-FR" sz="1000" dirty="0">
                <a:solidFill>
                  <a:srgbClr val="0C1C49"/>
                </a:solidFill>
                <a:latin typeface="Arial" panose="020B0604020202020204" pitchFamily="34" charset="0"/>
              </a:rPr>
              <a:t>En France (</a:t>
            </a:r>
            <a:r>
              <a:rPr lang="fr-FR" sz="1000" dirty="0" err="1">
                <a:solidFill>
                  <a:srgbClr val="0C1C49"/>
                </a:solidFill>
                <a:latin typeface="Arial" panose="020B0604020202020204" pitchFamily="34" charset="0"/>
              </a:rPr>
              <a:t>Fev</a:t>
            </a:r>
            <a:r>
              <a:rPr lang="fr-FR" sz="1000" dirty="0">
                <a:solidFill>
                  <a:srgbClr val="0C1C49"/>
                </a:solidFill>
                <a:latin typeface="Arial" panose="020B0604020202020204" pitchFamily="34" charset="0"/>
              </a:rPr>
              <a:t>)</a:t>
            </a:r>
          </a:p>
        </p:txBody>
      </p:sp>
      <p:sp>
        <p:nvSpPr>
          <p:cNvPr id="25" name="object 20">
            <a:extLst>
              <a:ext uri="{FF2B5EF4-FFF2-40B4-BE49-F238E27FC236}">
                <a16:creationId xmlns:a16="http://schemas.microsoft.com/office/drawing/2014/main" id="{4F634C51-110F-474A-B743-B6A62FB9C750}"/>
              </a:ext>
            </a:extLst>
          </p:cNvPr>
          <p:cNvSpPr>
            <a:spLocks/>
          </p:cNvSpPr>
          <p:nvPr/>
        </p:nvSpPr>
        <p:spPr>
          <a:xfrm>
            <a:off x="337534" y="4899664"/>
            <a:ext cx="3326765" cy="2052415"/>
          </a:xfrm>
          <a:custGeom>
            <a:avLst/>
            <a:gdLst/>
            <a:ahLst/>
            <a:cxnLst/>
            <a:rect l="l" t="t" r="r" b="b"/>
            <a:pathLst>
              <a:path w="3326765" h="2160270">
                <a:moveTo>
                  <a:pt x="3326396" y="0"/>
                </a:moveTo>
                <a:lnTo>
                  <a:pt x="0" y="0"/>
                </a:lnTo>
                <a:lnTo>
                  <a:pt x="0" y="2160003"/>
                </a:lnTo>
                <a:lnTo>
                  <a:pt x="3326396" y="2160003"/>
                </a:lnTo>
                <a:lnTo>
                  <a:pt x="3326396" y="0"/>
                </a:lnTo>
                <a:close/>
              </a:path>
            </a:pathLst>
          </a:custGeom>
          <a:solidFill>
            <a:srgbClr val="DFF2FD"/>
          </a:solidFill>
        </p:spPr>
        <p:txBody>
          <a:bodyPr wrap="square" lIns="0" tIns="0" rIns="0" bIns="0" rtlCol="0"/>
          <a:lstStyle/>
          <a:p>
            <a:endParaRPr/>
          </a:p>
        </p:txBody>
      </p:sp>
      <p:pic>
        <p:nvPicPr>
          <p:cNvPr id="11" name="Graphique 10">
            <a:extLst>
              <a:ext uri="{FF2B5EF4-FFF2-40B4-BE49-F238E27FC236}">
                <a16:creationId xmlns:a16="http://schemas.microsoft.com/office/drawing/2014/main" id="{4EBC14C5-CABC-2143-A71C-58AA6891C0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3509" y="4980214"/>
            <a:ext cx="273050" cy="255984"/>
          </a:xfrm>
          <a:prstGeom prst="rect">
            <a:avLst/>
          </a:prstGeom>
        </p:spPr>
      </p:pic>
      <p:sp>
        <p:nvSpPr>
          <p:cNvPr id="33" name="Rectangle : coins arrondis 32">
            <a:extLst>
              <a:ext uri="{FF2B5EF4-FFF2-40B4-BE49-F238E27FC236}">
                <a16:creationId xmlns:a16="http://schemas.microsoft.com/office/drawing/2014/main" id="{5E5DF527-7174-2741-8A34-2261A7F51FB1}"/>
              </a:ext>
            </a:extLst>
          </p:cNvPr>
          <p:cNvSpPr/>
          <p:nvPr/>
        </p:nvSpPr>
        <p:spPr>
          <a:xfrm>
            <a:off x="573365" y="5443807"/>
            <a:ext cx="2826385" cy="536431"/>
          </a:xfrm>
          <a:prstGeom prst="roundRect">
            <a:avLst>
              <a:gd name="adj" fmla="val 1419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6" name="Espace réservé du texte 5">
            <a:extLst>
              <a:ext uri="{FF2B5EF4-FFF2-40B4-BE49-F238E27FC236}">
                <a16:creationId xmlns:a16="http://schemas.microsoft.com/office/drawing/2014/main" id="{B33B32B0-B354-D147-811B-95958276B4E2}"/>
              </a:ext>
            </a:extLst>
          </p:cNvPr>
          <p:cNvSpPr>
            <a:spLocks noGrp="1"/>
          </p:cNvSpPr>
          <p:nvPr>
            <p:ph type="body" sz="quarter" idx="17"/>
          </p:nvPr>
        </p:nvSpPr>
        <p:spPr>
          <a:xfrm>
            <a:off x="267345" y="8290477"/>
            <a:ext cx="7024985" cy="1212470"/>
          </a:xfrm>
        </p:spPr>
        <p:txBody>
          <a:bodyPr/>
          <a:lstStyle/>
          <a:p>
            <a:r>
              <a:rPr lang="en-GB" dirty="0">
                <a:solidFill>
                  <a:schemeClr val="tx2"/>
                </a:solidFill>
              </a:rPr>
              <a:t>Disclaimer</a:t>
            </a:r>
          </a:p>
          <a:p>
            <a:pPr lvl="1"/>
            <a:r>
              <a:rPr lang="en-GB" spc="-30" dirty="0"/>
              <a:t>Cette publication est </a:t>
            </a:r>
            <a:r>
              <a:rPr lang="en-GB" spc="-30" dirty="0" err="1"/>
              <a:t>destinée</a:t>
            </a:r>
            <a:r>
              <a:rPr lang="en-GB" spc="-30" dirty="0"/>
              <a:t> aux clients </a:t>
            </a:r>
            <a:r>
              <a:rPr lang="en-GB" spc="-30" dirty="0" err="1"/>
              <a:t>institutionnels</a:t>
            </a:r>
            <a:r>
              <a:rPr lang="en-GB" spc="-30" dirty="0"/>
              <a:t> </a:t>
            </a:r>
            <a:r>
              <a:rPr lang="en-GB" spc="-30" dirty="0" err="1"/>
              <a:t>uniquement</a:t>
            </a:r>
            <a:r>
              <a:rPr lang="en-GB" spc="-30" dirty="0"/>
              <a:t> et ne </a:t>
            </a:r>
            <a:r>
              <a:rPr lang="en-GB" spc="-30" dirty="0" err="1"/>
              <a:t>peut</a:t>
            </a:r>
            <a:r>
              <a:rPr lang="en-GB" spc="-30" dirty="0"/>
              <a:t> </a:t>
            </a:r>
            <a:r>
              <a:rPr lang="en-GB" spc="-30" dirty="0" err="1"/>
              <a:t>être</a:t>
            </a:r>
            <a:r>
              <a:rPr lang="en-GB" spc="-30" dirty="0"/>
              <a:t> </a:t>
            </a:r>
            <a:r>
              <a:rPr lang="en-GB" spc="-30" dirty="0" err="1"/>
              <a:t>reproduite</a:t>
            </a:r>
            <a:r>
              <a:rPr lang="en-GB" spc="-30" dirty="0"/>
              <a:t>, en </a:t>
            </a:r>
            <a:r>
              <a:rPr lang="en-GB" spc="-30" dirty="0" err="1"/>
              <a:t>totalité</a:t>
            </a:r>
            <a:r>
              <a:rPr lang="en-GB" spc="-30" dirty="0"/>
              <a:t> </a:t>
            </a:r>
            <a:r>
              <a:rPr lang="en-GB" spc="-30" dirty="0" err="1"/>
              <a:t>ou</a:t>
            </a:r>
            <a:r>
              <a:rPr lang="en-GB" spc="-30" dirty="0"/>
              <a:t> en </a:t>
            </a:r>
            <a:r>
              <a:rPr lang="en-GB" spc="-30" dirty="0" err="1"/>
              <a:t>partie</a:t>
            </a:r>
            <a:r>
              <a:rPr lang="en-GB" spc="-30" dirty="0"/>
              <a:t>, </a:t>
            </a:r>
            <a:r>
              <a:rPr lang="en-GB" spc="-30" dirty="0" err="1"/>
              <a:t>ou</a:t>
            </a:r>
            <a:r>
              <a:rPr lang="en-GB" spc="-30" dirty="0"/>
              <a:t> </a:t>
            </a:r>
            <a:r>
              <a:rPr lang="en-GB" spc="-30" dirty="0" err="1"/>
              <a:t>communiquée</a:t>
            </a:r>
            <a:r>
              <a:rPr lang="en-GB" spc="-30" dirty="0"/>
              <a:t> à des tiers sans </a:t>
            </a:r>
            <a:r>
              <a:rPr lang="en-GB" spc="-30" dirty="0" err="1"/>
              <a:t>notre</a:t>
            </a:r>
            <a:r>
              <a:rPr lang="en-GB" spc="-30" dirty="0"/>
              <a:t> </a:t>
            </a:r>
            <a:r>
              <a:rPr lang="en-GB" spc="-30" dirty="0" err="1"/>
              <a:t>autorisation</a:t>
            </a:r>
            <a:r>
              <a:rPr lang="en-GB" spc="-30" dirty="0"/>
              <a:t>. </a:t>
            </a:r>
            <a:r>
              <a:rPr lang="en-GB" spc="-30" dirty="0" err="1"/>
              <a:t>Publié</a:t>
            </a:r>
            <a:r>
              <a:rPr lang="en-GB" spc="-30" dirty="0"/>
              <a:t> par </a:t>
            </a:r>
            <a:r>
              <a:rPr lang="en-GB" spc="-30" dirty="0" err="1"/>
              <a:t>Amundi</a:t>
            </a:r>
            <a:r>
              <a:rPr lang="en-GB" spc="-30" dirty="0"/>
              <a:t> Asset Management Société par Actions </a:t>
            </a:r>
            <a:r>
              <a:rPr lang="en-GB" spc="-30" dirty="0" err="1"/>
              <a:t>Simplifiée</a:t>
            </a:r>
            <a:r>
              <a:rPr lang="en-GB" spc="-30" dirty="0"/>
              <a:t> SAS au capital de 1 143 615 555 euros - 437 574 452 RCS Paris. Société de Gestion de </a:t>
            </a:r>
            <a:r>
              <a:rPr lang="en-GB" spc="-30" dirty="0" err="1"/>
              <a:t>Portefeuille</a:t>
            </a:r>
            <a:r>
              <a:rPr lang="en-GB" spc="-30" dirty="0"/>
              <a:t> </a:t>
            </a:r>
            <a:r>
              <a:rPr lang="en-GB" spc="-30" dirty="0" err="1"/>
              <a:t>agréée</a:t>
            </a:r>
            <a:r>
              <a:rPr lang="en-GB" spc="-30" dirty="0"/>
              <a:t> par </a:t>
            </a:r>
            <a:r>
              <a:rPr lang="en-GB" spc="-30" dirty="0" err="1"/>
              <a:t>l’AMF</a:t>
            </a:r>
            <a:r>
              <a:rPr lang="en-GB" spc="-30" dirty="0"/>
              <a:t> </a:t>
            </a:r>
            <a:r>
              <a:rPr lang="en-GB" spc="-30" dirty="0" err="1"/>
              <a:t>Autorité</a:t>
            </a:r>
            <a:r>
              <a:rPr lang="en-GB" spc="-30" dirty="0"/>
              <a:t> des </a:t>
            </a:r>
            <a:r>
              <a:rPr lang="en-GB" spc="-30" dirty="0" err="1"/>
              <a:t>Marchés</a:t>
            </a:r>
            <a:r>
              <a:rPr lang="en-GB" spc="-30" dirty="0"/>
              <a:t> Financiers) </a:t>
            </a:r>
            <a:r>
              <a:rPr lang="en-GB" spc="-30" dirty="0" err="1"/>
              <a:t>n°GP</a:t>
            </a:r>
            <a:r>
              <a:rPr lang="en-GB" spc="-30" dirty="0"/>
              <a:t> 04000036. </a:t>
            </a:r>
            <a:r>
              <a:rPr lang="en-GB" spc="-30" dirty="0" err="1"/>
              <a:t>Siège</a:t>
            </a:r>
            <a:r>
              <a:rPr lang="en-GB" spc="-30" dirty="0"/>
              <a:t> social : 91 93, boulevard Pasteur 75015 Paris France. Les </a:t>
            </a:r>
            <a:r>
              <a:rPr lang="en-GB" spc="-30" dirty="0" err="1"/>
              <a:t>informations</a:t>
            </a:r>
            <a:r>
              <a:rPr lang="en-GB" spc="-30" dirty="0"/>
              <a:t> </a:t>
            </a:r>
            <a:r>
              <a:rPr lang="en-GB" spc="-30" dirty="0" err="1"/>
              <a:t>contenues</a:t>
            </a:r>
            <a:r>
              <a:rPr lang="en-GB" spc="-30" dirty="0"/>
              <a:t> dans la </a:t>
            </a:r>
            <a:r>
              <a:rPr lang="en-GB" spc="-30" dirty="0" err="1"/>
              <a:t>présente</a:t>
            </a:r>
            <a:r>
              <a:rPr lang="en-GB" spc="-30" dirty="0"/>
              <a:t> publication ne </a:t>
            </a:r>
            <a:r>
              <a:rPr lang="en-GB" spc="-30" dirty="0" err="1"/>
              <a:t>sont</a:t>
            </a:r>
            <a:r>
              <a:rPr lang="en-GB" spc="-30" dirty="0"/>
              <a:t> pas </a:t>
            </a:r>
            <a:r>
              <a:rPr lang="en-GB" spc="-30" dirty="0" err="1"/>
              <a:t>destinées</a:t>
            </a:r>
            <a:r>
              <a:rPr lang="en-GB" spc="-30" dirty="0"/>
              <a:t> </a:t>
            </a:r>
            <a:r>
              <a:rPr lang="en-GB" spc="-30" dirty="0" err="1"/>
              <a:t>à</a:t>
            </a:r>
            <a:r>
              <a:rPr lang="en-GB" spc="-30" dirty="0"/>
              <a:t> </a:t>
            </a:r>
            <a:r>
              <a:rPr lang="en-GB" spc="-30" dirty="0" err="1"/>
              <a:t>être</a:t>
            </a:r>
            <a:r>
              <a:rPr lang="en-GB" spc="-30" dirty="0"/>
              <a:t> </a:t>
            </a:r>
            <a:r>
              <a:rPr lang="en-GB" spc="-30" dirty="0" err="1"/>
              <a:t>diffusées</a:t>
            </a:r>
            <a:r>
              <a:rPr lang="en-GB" spc="-30" dirty="0"/>
              <a:t> </a:t>
            </a:r>
            <a:r>
              <a:rPr lang="en-GB" spc="-30" dirty="0" err="1"/>
              <a:t>auprès</a:t>
            </a:r>
            <a:r>
              <a:rPr lang="en-GB" spc="-30" dirty="0"/>
              <a:t> de, </a:t>
            </a:r>
            <a:r>
              <a:rPr lang="en-GB" spc="-30" dirty="0" err="1"/>
              <a:t>ou</a:t>
            </a:r>
            <a:r>
              <a:rPr lang="en-GB" spc="-30" dirty="0"/>
              <a:t> </a:t>
            </a:r>
            <a:r>
              <a:rPr lang="en-GB" spc="-30" dirty="0" err="1"/>
              <a:t>utilisées</a:t>
            </a:r>
            <a:r>
              <a:rPr lang="en-GB" spc="-30" dirty="0"/>
              <a:t> par, </a:t>
            </a:r>
            <a:r>
              <a:rPr lang="en-GB" spc="-30" dirty="0" err="1"/>
              <a:t>toute</a:t>
            </a:r>
            <a:r>
              <a:rPr lang="en-GB" spc="-30" dirty="0"/>
              <a:t> </a:t>
            </a:r>
            <a:r>
              <a:rPr lang="en-GB" spc="-30" dirty="0" err="1"/>
              <a:t>personne</a:t>
            </a:r>
            <a:r>
              <a:rPr lang="en-GB" spc="-30" dirty="0"/>
              <a:t> </a:t>
            </a:r>
            <a:r>
              <a:rPr lang="en-GB" spc="-30" dirty="0" err="1"/>
              <a:t>ou</a:t>
            </a:r>
            <a:r>
              <a:rPr lang="en-GB" spc="-30" dirty="0"/>
              <a:t> </a:t>
            </a:r>
            <a:r>
              <a:rPr lang="en-GB" spc="-30" dirty="0" err="1"/>
              <a:t>entité</a:t>
            </a:r>
            <a:r>
              <a:rPr lang="en-GB" spc="-30" dirty="0"/>
              <a:t> dans un pays </a:t>
            </a:r>
            <a:r>
              <a:rPr lang="en-GB" spc="-30" dirty="0" err="1"/>
              <a:t>ou</a:t>
            </a:r>
            <a:r>
              <a:rPr lang="en-GB" spc="-30" dirty="0"/>
              <a:t> </a:t>
            </a:r>
            <a:r>
              <a:rPr lang="en-GB" spc="-30" dirty="0" err="1"/>
              <a:t>une</a:t>
            </a:r>
            <a:r>
              <a:rPr lang="en-GB" spc="-30" dirty="0"/>
              <a:t> </a:t>
            </a:r>
            <a:r>
              <a:rPr lang="en-GB" spc="-30" dirty="0" err="1"/>
              <a:t>juridiction</a:t>
            </a:r>
            <a:r>
              <a:rPr lang="en-GB" spc="-30" dirty="0"/>
              <a:t> </a:t>
            </a:r>
            <a:r>
              <a:rPr lang="en-GB" spc="-30" dirty="0" err="1"/>
              <a:t>où</a:t>
            </a:r>
            <a:r>
              <a:rPr lang="en-GB" spc="-30" dirty="0"/>
              <a:t> </a:t>
            </a:r>
            <a:r>
              <a:rPr lang="en-GB" spc="-30" dirty="0" err="1"/>
              <a:t>une</a:t>
            </a:r>
            <a:r>
              <a:rPr lang="en-GB" spc="-30" dirty="0"/>
              <a:t> </a:t>
            </a:r>
            <a:r>
              <a:rPr lang="en-GB" spc="-30" dirty="0" err="1"/>
              <a:t>telle</a:t>
            </a:r>
            <a:r>
              <a:rPr lang="en-GB" spc="-30" dirty="0"/>
              <a:t> diffusion </a:t>
            </a:r>
            <a:r>
              <a:rPr lang="en-GB" spc="-30" dirty="0" err="1"/>
              <a:t>serait</a:t>
            </a:r>
            <a:r>
              <a:rPr lang="en-GB" spc="-30" dirty="0"/>
              <a:t> contraire </a:t>
            </a:r>
            <a:r>
              <a:rPr lang="en-GB" spc="-30" dirty="0" err="1"/>
              <a:t>à</a:t>
            </a:r>
            <a:r>
              <a:rPr lang="en-GB" spc="-30" dirty="0"/>
              <a:t> la </a:t>
            </a:r>
            <a:r>
              <a:rPr lang="en-GB" spc="-30" dirty="0" err="1"/>
              <a:t>loi</a:t>
            </a:r>
            <a:r>
              <a:rPr lang="en-GB" spc="-30" dirty="0"/>
              <a:t> </a:t>
            </a:r>
            <a:r>
              <a:rPr lang="en-GB" spc="-30" dirty="0" err="1"/>
              <a:t>ou</a:t>
            </a:r>
            <a:r>
              <a:rPr lang="en-GB" spc="-30" dirty="0"/>
              <a:t> aux </a:t>
            </a:r>
            <a:r>
              <a:rPr lang="en-GB" spc="-30" dirty="0" err="1"/>
              <a:t>règlements</a:t>
            </a:r>
            <a:r>
              <a:rPr lang="en-GB" spc="-30" dirty="0"/>
              <a:t>, </a:t>
            </a:r>
            <a:r>
              <a:rPr lang="en-GB" spc="-30" dirty="0" err="1"/>
              <a:t>ou</a:t>
            </a:r>
            <a:r>
              <a:rPr lang="en-GB" spc="-30" dirty="0"/>
              <a:t> qui </a:t>
            </a:r>
            <a:r>
              <a:rPr lang="en-GB" spc="-30" dirty="0" err="1"/>
              <a:t>soumettrait</a:t>
            </a:r>
            <a:r>
              <a:rPr lang="en-GB" spc="-30" dirty="0"/>
              <a:t> </a:t>
            </a:r>
            <a:r>
              <a:rPr lang="en-GB" spc="-30" dirty="0" err="1"/>
              <a:t>Amundi</a:t>
            </a:r>
            <a:r>
              <a:rPr lang="en-GB" spc="-30" dirty="0"/>
              <a:t> </a:t>
            </a:r>
            <a:r>
              <a:rPr lang="en-GB" spc="-30" dirty="0" err="1"/>
              <a:t>ou</a:t>
            </a:r>
            <a:r>
              <a:rPr lang="en-GB" spc="-30" dirty="0"/>
              <a:t> </a:t>
            </a:r>
            <a:r>
              <a:rPr lang="en-GB" spc="-30" dirty="0" err="1"/>
              <a:t>ses</a:t>
            </a:r>
            <a:r>
              <a:rPr lang="en-GB" spc="-30" dirty="0"/>
              <a:t> </a:t>
            </a:r>
            <a:r>
              <a:rPr lang="en-GB" spc="-30" dirty="0" err="1"/>
              <a:t>filiales</a:t>
            </a:r>
            <a:r>
              <a:rPr lang="en-GB" spc="-30" dirty="0"/>
              <a:t> </a:t>
            </a:r>
            <a:r>
              <a:rPr lang="en-GB" spc="-30" dirty="0" err="1"/>
              <a:t>à</a:t>
            </a:r>
            <a:r>
              <a:rPr lang="en-GB" spc="-30" dirty="0"/>
              <a:t> des obligations </a:t>
            </a:r>
            <a:r>
              <a:rPr lang="en-GB" spc="-30" dirty="0" err="1"/>
              <a:t>d'enregistrement</a:t>
            </a:r>
            <a:r>
              <a:rPr lang="en-GB" spc="-30" dirty="0"/>
              <a:t> dans </a:t>
            </a:r>
            <a:r>
              <a:rPr lang="en-GB" spc="-30" dirty="0" err="1"/>
              <a:t>ces</a:t>
            </a:r>
            <a:r>
              <a:rPr lang="en-GB" spc="-30" dirty="0"/>
              <a:t> pays. </a:t>
            </a:r>
            <a:r>
              <a:rPr lang="en-GB" spc="-30" dirty="0" err="1"/>
              <a:t>Tous</a:t>
            </a:r>
            <a:r>
              <a:rPr lang="en-GB" spc="-30" dirty="0"/>
              <a:t> les </a:t>
            </a:r>
            <a:r>
              <a:rPr lang="en-GB" spc="-30" dirty="0" err="1"/>
              <a:t>produits</a:t>
            </a:r>
            <a:r>
              <a:rPr lang="en-GB" spc="-30" dirty="0"/>
              <a:t> </a:t>
            </a:r>
            <a:r>
              <a:rPr lang="en-GB" spc="-30" dirty="0" err="1"/>
              <a:t>ou</a:t>
            </a:r>
            <a:r>
              <a:rPr lang="en-GB" spc="-30" dirty="0"/>
              <a:t> services ne </a:t>
            </a:r>
            <a:r>
              <a:rPr lang="en-GB" spc="-30" dirty="0" err="1"/>
              <a:t>sont</a:t>
            </a:r>
            <a:r>
              <a:rPr lang="en-GB" spc="-30" dirty="0"/>
              <a:t> pas </a:t>
            </a:r>
            <a:r>
              <a:rPr lang="en-GB" spc="-30" dirty="0" err="1"/>
              <a:t>nécessairement</a:t>
            </a:r>
            <a:r>
              <a:rPr lang="en-GB" spc="-30" dirty="0"/>
              <a:t> </a:t>
            </a:r>
            <a:r>
              <a:rPr lang="en-GB" spc="-30" dirty="0" err="1"/>
              <a:t>enregistrés</a:t>
            </a:r>
            <a:r>
              <a:rPr lang="en-GB" spc="-30" dirty="0"/>
              <a:t> </a:t>
            </a:r>
            <a:r>
              <a:rPr lang="en-GB" spc="-30" dirty="0" err="1"/>
              <a:t>ou</a:t>
            </a:r>
            <a:r>
              <a:rPr lang="en-GB" spc="-30" dirty="0"/>
              <a:t> </a:t>
            </a:r>
            <a:r>
              <a:rPr lang="en-GB" spc="-30" dirty="0" err="1"/>
              <a:t>autorisés</a:t>
            </a:r>
            <a:r>
              <a:rPr lang="en-GB" spc="-30" dirty="0"/>
              <a:t> dans </a:t>
            </a:r>
            <a:r>
              <a:rPr lang="en-GB" spc="-30" dirty="0" err="1"/>
              <a:t>tous</a:t>
            </a:r>
            <a:r>
              <a:rPr lang="en-GB" spc="-30" dirty="0"/>
              <a:t> les pays </a:t>
            </a:r>
            <a:r>
              <a:rPr lang="en-GB" spc="-30" dirty="0" err="1"/>
              <a:t>ou</a:t>
            </a:r>
            <a:r>
              <a:rPr lang="en-GB" spc="-30" dirty="0"/>
              <a:t> </a:t>
            </a:r>
            <a:r>
              <a:rPr lang="en-GB" spc="-30" dirty="0" err="1"/>
              <a:t>disponibles</a:t>
            </a:r>
            <a:r>
              <a:rPr lang="en-GB" spc="-30" dirty="0"/>
              <a:t> pour </a:t>
            </a:r>
            <a:r>
              <a:rPr lang="en-GB" spc="-30" dirty="0" err="1"/>
              <a:t>tous</a:t>
            </a:r>
            <a:r>
              <a:rPr lang="en-GB" spc="-30" dirty="0"/>
              <a:t> les clients. Les </a:t>
            </a:r>
            <a:r>
              <a:rPr lang="en-GB" spc="-30" dirty="0" err="1"/>
              <a:t>données</a:t>
            </a:r>
            <a:r>
              <a:rPr lang="en-GB" spc="-30" dirty="0"/>
              <a:t> et </a:t>
            </a:r>
            <a:r>
              <a:rPr lang="en-GB" spc="-30" dirty="0" err="1"/>
              <a:t>informations</a:t>
            </a:r>
            <a:r>
              <a:rPr lang="en-GB" spc="-30" dirty="0"/>
              <a:t> </a:t>
            </a:r>
            <a:r>
              <a:rPr lang="en-GB" spc="-30" dirty="0" err="1"/>
              <a:t>contenues</a:t>
            </a:r>
            <a:r>
              <a:rPr lang="en-GB" spc="-30" dirty="0"/>
              <a:t> dans </a:t>
            </a:r>
            <a:r>
              <a:rPr lang="en-GB" spc="-30" dirty="0" err="1"/>
              <a:t>cette</a:t>
            </a:r>
            <a:r>
              <a:rPr lang="en-GB" spc="-30" dirty="0"/>
              <a:t> publication </a:t>
            </a:r>
            <a:r>
              <a:rPr lang="en-GB" spc="-30" dirty="0" err="1"/>
              <a:t>sont</a:t>
            </a:r>
            <a:r>
              <a:rPr lang="en-GB" spc="-30" dirty="0"/>
              <a:t> </a:t>
            </a:r>
            <a:r>
              <a:rPr lang="en-GB" spc="-30" dirty="0" err="1"/>
              <a:t>fournies</a:t>
            </a:r>
            <a:r>
              <a:rPr lang="en-GB" spc="-30" dirty="0"/>
              <a:t> </a:t>
            </a:r>
            <a:r>
              <a:rPr lang="en-GB" spc="-30" dirty="0" err="1"/>
              <a:t>à</a:t>
            </a:r>
            <a:r>
              <a:rPr lang="en-GB" spc="-30" dirty="0"/>
              <a:t> titre </a:t>
            </a:r>
            <a:r>
              <a:rPr lang="en-GB" spc="-30" dirty="0" err="1"/>
              <a:t>d'information</a:t>
            </a:r>
            <a:r>
              <a:rPr lang="en-GB" spc="-30" dirty="0"/>
              <a:t> </a:t>
            </a:r>
            <a:r>
              <a:rPr lang="en-GB" spc="-30" dirty="0" err="1"/>
              <a:t>uniquement</a:t>
            </a:r>
            <a:r>
              <a:rPr lang="en-GB" spc="-30" dirty="0"/>
              <a:t>. </a:t>
            </a:r>
            <a:r>
              <a:rPr lang="en-GB" spc="-30" dirty="0" err="1"/>
              <a:t>Aucune</a:t>
            </a:r>
            <a:r>
              <a:rPr lang="en-GB" spc="-30" dirty="0"/>
              <a:t> information </a:t>
            </a:r>
            <a:r>
              <a:rPr lang="en-GB" spc="-30" dirty="0" err="1"/>
              <a:t>contenue</a:t>
            </a:r>
            <a:r>
              <a:rPr lang="en-GB" spc="-30" dirty="0"/>
              <a:t> dans </a:t>
            </a:r>
            <a:r>
              <a:rPr lang="en-GB" spc="-30" dirty="0" err="1"/>
              <a:t>cette</a:t>
            </a:r>
            <a:r>
              <a:rPr lang="en-GB" spc="-30" dirty="0"/>
              <a:t> publication ne </a:t>
            </a:r>
            <a:r>
              <a:rPr lang="en-GB" spc="-30" dirty="0" err="1"/>
              <a:t>constitue</a:t>
            </a:r>
            <a:r>
              <a:rPr lang="en-GB" spc="-30" dirty="0"/>
              <a:t> </a:t>
            </a:r>
            <a:r>
              <a:rPr lang="en-GB" spc="-30" dirty="0" err="1"/>
              <a:t>une</a:t>
            </a:r>
            <a:r>
              <a:rPr lang="en-GB" spc="-30" dirty="0"/>
              <a:t> </a:t>
            </a:r>
            <a:r>
              <a:rPr lang="en-GB" spc="-30" dirty="0" err="1"/>
              <a:t>offre</a:t>
            </a:r>
            <a:r>
              <a:rPr lang="en-GB" spc="-30" dirty="0"/>
              <a:t> </a:t>
            </a:r>
            <a:r>
              <a:rPr lang="en-GB" spc="-30" dirty="0" err="1"/>
              <a:t>ou</a:t>
            </a:r>
            <a:r>
              <a:rPr lang="en-GB" spc="-30" dirty="0"/>
              <a:t> </a:t>
            </a:r>
            <a:r>
              <a:rPr lang="en-GB" spc="-30" dirty="0" err="1"/>
              <a:t>une</a:t>
            </a:r>
            <a:r>
              <a:rPr lang="en-GB" spc="-30" dirty="0"/>
              <a:t> </a:t>
            </a:r>
            <a:r>
              <a:rPr lang="en-GB" spc="-30" dirty="0" err="1"/>
              <a:t>sollicitation</a:t>
            </a:r>
            <a:r>
              <a:rPr lang="en-GB" spc="-30" dirty="0"/>
              <a:t> de la part d'un </a:t>
            </a:r>
            <a:r>
              <a:rPr lang="en-GB" spc="-30" dirty="0" err="1"/>
              <a:t>membre</a:t>
            </a:r>
            <a:r>
              <a:rPr lang="en-GB" spc="-30" dirty="0"/>
              <a:t> du </a:t>
            </a:r>
            <a:r>
              <a:rPr lang="en-GB" spc="-30" dirty="0" err="1"/>
              <a:t>groupe</a:t>
            </a:r>
            <a:r>
              <a:rPr lang="en-GB" spc="-30" dirty="0"/>
              <a:t> </a:t>
            </a:r>
            <a:r>
              <a:rPr lang="en-GB" spc="-30" dirty="0" err="1"/>
              <a:t>Amundi</a:t>
            </a:r>
            <a:r>
              <a:rPr lang="en-GB" spc="-30" dirty="0"/>
              <a:t> pour </a:t>
            </a:r>
            <a:r>
              <a:rPr lang="en-GB" spc="-30" dirty="0" err="1"/>
              <a:t>fournir</a:t>
            </a:r>
            <a:r>
              <a:rPr lang="en-GB" spc="-30" dirty="0"/>
              <a:t> des conseils </a:t>
            </a:r>
            <a:r>
              <a:rPr lang="en-GB" spc="-30" dirty="0" err="1"/>
              <a:t>ou</a:t>
            </a:r>
            <a:r>
              <a:rPr lang="en-GB" spc="-30" dirty="0"/>
              <a:t> des services </a:t>
            </a:r>
            <a:r>
              <a:rPr lang="en-GB" spc="-30" dirty="0" err="1"/>
              <a:t>d'investissement</a:t>
            </a:r>
            <a:r>
              <a:rPr lang="en-GB" spc="-30" dirty="0"/>
              <a:t> </a:t>
            </a:r>
            <a:r>
              <a:rPr lang="en-GB" spc="-30" dirty="0" err="1"/>
              <a:t>ou</a:t>
            </a:r>
            <a:r>
              <a:rPr lang="en-GB" spc="-30" dirty="0"/>
              <a:t> pour </a:t>
            </a:r>
            <a:r>
              <a:rPr lang="en-GB" spc="-30" dirty="0" err="1"/>
              <a:t>acheter</a:t>
            </a:r>
            <a:r>
              <a:rPr lang="en-GB" spc="-30" dirty="0"/>
              <a:t> </a:t>
            </a:r>
            <a:r>
              <a:rPr lang="en-GB" spc="-30" dirty="0" err="1"/>
              <a:t>ou</a:t>
            </a:r>
            <a:r>
              <a:rPr lang="en-GB" spc="-30" dirty="0"/>
              <a:t> </a:t>
            </a:r>
            <a:r>
              <a:rPr lang="en-GB" spc="-30" dirty="0" err="1"/>
              <a:t>vendre</a:t>
            </a:r>
            <a:r>
              <a:rPr lang="en-GB" spc="-30" dirty="0"/>
              <a:t> des instruments financiers. Les </a:t>
            </a:r>
            <a:r>
              <a:rPr lang="en-GB" spc="-30" dirty="0" err="1"/>
              <a:t>informations</a:t>
            </a:r>
            <a:r>
              <a:rPr lang="en-GB" spc="-30" dirty="0"/>
              <a:t> </a:t>
            </a:r>
            <a:r>
              <a:rPr lang="en-GB" spc="-30" dirty="0" err="1"/>
              <a:t>contenues</a:t>
            </a:r>
            <a:r>
              <a:rPr lang="en-GB" spc="-30" dirty="0"/>
              <a:t> dans </a:t>
            </a:r>
            <a:r>
              <a:rPr lang="en-GB" spc="-30" dirty="0" err="1"/>
              <a:t>cette</a:t>
            </a:r>
            <a:r>
              <a:rPr lang="en-GB" spc="-30" dirty="0"/>
              <a:t> publication </a:t>
            </a:r>
            <a:r>
              <a:rPr lang="en-GB" spc="-30" dirty="0" err="1"/>
              <a:t>sont</a:t>
            </a:r>
            <a:r>
              <a:rPr lang="en-GB" spc="-30" dirty="0"/>
              <a:t> </a:t>
            </a:r>
            <a:r>
              <a:rPr lang="en-GB" spc="-30" dirty="0" err="1"/>
              <a:t>basées</a:t>
            </a:r>
            <a:r>
              <a:rPr lang="en-GB" spc="-30" dirty="0"/>
              <a:t> sur des sources que nous </a:t>
            </a:r>
            <a:r>
              <a:rPr lang="en-GB" spc="-30" dirty="0" err="1"/>
              <a:t>considérons</a:t>
            </a:r>
            <a:r>
              <a:rPr lang="en-GB" spc="-30" dirty="0"/>
              <a:t> </a:t>
            </a:r>
            <a:r>
              <a:rPr lang="en-GB" spc="-30" dirty="0" err="1"/>
              <a:t>comme</a:t>
            </a:r>
            <a:r>
              <a:rPr lang="en-GB" spc="-30" dirty="0"/>
              <a:t> </a:t>
            </a:r>
            <a:r>
              <a:rPr lang="en-GB" spc="-30" dirty="0" err="1"/>
              <a:t>fiables</a:t>
            </a:r>
            <a:r>
              <a:rPr lang="en-GB" spc="-30" dirty="0"/>
              <a:t>, </a:t>
            </a:r>
            <a:r>
              <a:rPr lang="en-GB" spc="-30" dirty="0" err="1"/>
              <a:t>mais</a:t>
            </a:r>
            <a:r>
              <a:rPr lang="en-GB" spc="-30" dirty="0"/>
              <a:t> nous ne </a:t>
            </a:r>
            <a:r>
              <a:rPr lang="en-GB" spc="-30" dirty="0" err="1"/>
              <a:t>garantissons</a:t>
            </a:r>
            <a:r>
              <a:rPr lang="en-GB" spc="-30" dirty="0"/>
              <a:t> pas </a:t>
            </a:r>
            <a:r>
              <a:rPr lang="en-GB" spc="-30" dirty="0" err="1"/>
              <a:t>qu'elles</a:t>
            </a:r>
            <a:r>
              <a:rPr lang="en-GB" spc="-30" dirty="0"/>
              <a:t> </a:t>
            </a:r>
            <a:r>
              <a:rPr lang="en-GB" spc="-30" dirty="0" err="1"/>
              <a:t>soient</a:t>
            </a:r>
            <a:r>
              <a:rPr lang="en-GB" spc="-30" dirty="0"/>
              <a:t> </a:t>
            </a:r>
            <a:r>
              <a:rPr lang="en-GB" spc="-30" dirty="0" err="1"/>
              <a:t>exactes</a:t>
            </a:r>
            <a:r>
              <a:rPr lang="en-GB" spc="-30" dirty="0"/>
              <a:t>, </a:t>
            </a:r>
            <a:r>
              <a:rPr lang="en-GB" spc="-30" dirty="0" err="1"/>
              <a:t>complètes</a:t>
            </a:r>
            <a:r>
              <a:rPr lang="en-GB" spc="-30" dirty="0"/>
              <a:t>, </a:t>
            </a:r>
            <a:r>
              <a:rPr lang="en-GB" spc="-30" dirty="0" err="1"/>
              <a:t>valides</a:t>
            </a:r>
            <a:r>
              <a:rPr lang="en-GB" spc="-30" dirty="0"/>
              <a:t> </a:t>
            </a:r>
            <a:r>
              <a:rPr lang="en-GB" spc="-30" dirty="0" err="1"/>
              <a:t>ou</a:t>
            </a:r>
            <a:r>
              <a:rPr lang="en-GB" spc="-30" dirty="0"/>
              <a:t> à jour et ne </a:t>
            </a:r>
            <a:r>
              <a:rPr lang="en-GB" spc="-30" dirty="0" err="1"/>
              <a:t>doivent</a:t>
            </a:r>
            <a:r>
              <a:rPr lang="en-GB" spc="-30" dirty="0"/>
              <a:t> pas </a:t>
            </a:r>
            <a:r>
              <a:rPr lang="en-GB" spc="-30" dirty="0" err="1"/>
              <a:t>être</a:t>
            </a:r>
            <a:r>
              <a:rPr lang="en-GB" spc="-30" dirty="0"/>
              <a:t> </a:t>
            </a:r>
            <a:r>
              <a:rPr lang="en-GB" spc="-30" dirty="0" err="1"/>
              <a:t>considérées</a:t>
            </a:r>
            <a:r>
              <a:rPr lang="en-GB" spc="-30" dirty="0"/>
              <a:t> </a:t>
            </a:r>
            <a:r>
              <a:rPr lang="en-GB" spc="-30" dirty="0" err="1"/>
              <a:t>comme</a:t>
            </a:r>
            <a:r>
              <a:rPr lang="en-GB" spc="-30" dirty="0"/>
              <a:t> </a:t>
            </a:r>
            <a:r>
              <a:rPr lang="en-GB" spc="-30" dirty="0" err="1"/>
              <a:t>telles</a:t>
            </a:r>
            <a:r>
              <a:rPr lang="en-GB" spc="-30" dirty="0"/>
              <a:t> à </a:t>
            </a:r>
            <a:r>
              <a:rPr lang="en-GB" spc="-30" dirty="0" err="1"/>
              <a:t>quelque</a:t>
            </a:r>
            <a:r>
              <a:rPr lang="en-GB" spc="-30" dirty="0"/>
              <a:t> fin que </a:t>
            </a:r>
            <a:r>
              <a:rPr lang="en-GB" spc="-30" dirty="0" err="1"/>
              <a:t>ce</a:t>
            </a:r>
            <a:r>
              <a:rPr lang="en-GB" spc="-30" dirty="0"/>
              <a:t> </a:t>
            </a:r>
            <a:r>
              <a:rPr lang="en-GB" spc="-30" dirty="0" err="1"/>
              <a:t>soit</a:t>
            </a:r>
            <a:r>
              <a:rPr lang="en-GB" spc="-30" dirty="0"/>
              <a:t>.</a:t>
            </a:r>
          </a:p>
        </p:txBody>
      </p:sp>
      <p:sp>
        <p:nvSpPr>
          <p:cNvPr id="2" name="Espace réservé du numéro de diapositive 1">
            <a:extLst>
              <a:ext uri="{FF2B5EF4-FFF2-40B4-BE49-F238E27FC236}">
                <a16:creationId xmlns:a16="http://schemas.microsoft.com/office/drawing/2014/main" id="{D2642D53-4170-0849-9060-52C1012E4E9F}"/>
              </a:ext>
            </a:extLst>
          </p:cNvPr>
          <p:cNvSpPr>
            <a:spLocks noGrp="1"/>
          </p:cNvSpPr>
          <p:nvPr>
            <p:ph type="sldNum" sz="quarter" idx="10"/>
          </p:nvPr>
        </p:nvSpPr>
        <p:spPr/>
        <p:txBody>
          <a:bodyPr/>
          <a:lstStyle/>
          <a:p>
            <a:r>
              <a:rPr lang="fr-FR"/>
              <a:t>- </a:t>
            </a:r>
            <a:fld id="{0AD952E5-C772-624B-8D8A-666D3A0C2979}" type="slidenum">
              <a:rPr lang="fr-FR" smtClean="0"/>
              <a:t>3</a:t>
            </a:fld>
            <a:r>
              <a:rPr lang="fr-FR"/>
              <a:t> -</a:t>
            </a:r>
            <a:endParaRPr lang="fr-FR" dirty="0"/>
          </a:p>
        </p:txBody>
      </p:sp>
      <p:sp>
        <p:nvSpPr>
          <p:cNvPr id="4" name="Espace réservé du pied de page 3">
            <a:extLst>
              <a:ext uri="{FF2B5EF4-FFF2-40B4-BE49-F238E27FC236}">
                <a16:creationId xmlns:a16="http://schemas.microsoft.com/office/drawing/2014/main" id="{31415F3C-A1AB-0547-8C5C-5FC9028BCE58}"/>
              </a:ext>
            </a:extLst>
          </p:cNvPr>
          <p:cNvSpPr>
            <a:spLocks noGrp="1"/>
          </p:cNvSpPr>
          <p:nvPr>
            <p:ph type="ftr" sz="quarter" idx="15"/>
          </p:nvPr>
        </p:nvSpPr>
        <p:spPr>
          <a:xfrm>
            <a:off x="2200561" y="498096"/>
            <a:ext cx="3158547" cy="290630"/>
          </a:xfrm>
        </p:spPr>
        <p:txBody>
          <a:bodyPr/>
          <a:lstStyle/>
          <a:p>
            <a:r>
              <a:rPr lang="fr-FR" dirty="0"/>
              <a:t>Liquidity letter n°182 | 19 février 2026</a:t>
            </a:r>
          </a:p>
        </p:txBody>
      </p:sp>
      <p:sp>
        <p:nvSpPr>
          <p:cNvPr id="21" name="object 41">
            <a:extLst>
              <a:ext uri="{FF2B5EF4-FFF2-40B4-BE49-F238E27FC236}">
                <a16:creationId xmlns:a16="http://schemas.microsoft.com/office/drawing/2014/main" id="{932A8A31-633A-DA42-BB48-CF5DBF975C4B}"/>
              </a:ext>
            </a:extLst>
          </p:cNvPr>
          <p:cNvSpPr txBox="1"/>
          <p:nvPr/>
        </p:nvSpPr>
        <p:spPr>
          <a:xfrm>
            <a:off x="359456" y="1033266"/>
            <a:ext cx="3312720" cy="290630"/>
          </a:xfrm>
          <a:prstGeom prst="rect">
            <a:avLst/>
          </a:prstGeom>
          <a:solidFill>
            <a:srgbClr val="C19136"/>
          </a:solidFill>
        </p:spPr>
        <p:txBody>
          <a:bodyPr vert="horz" wrap="square" lIns="0" tIns="0" rIns="0" bIns="18000" rtlCol="0" anchor="ctr">
            <a:noAutofit/>
          </a:bodyPr>
          <a:lstStyle/>
          <a:p>
            <a:pPr marL="90170">
              <a:lnSpc>
                <a:spcPct val="100000"/>
              </a:lnSpc>
            </a:pPr>
            <a:r>
              <a:rPr lang="fr-FR" sz="1400" spc="-30" dirty="0">
                <a:solidFill>
                  <a:schemeClr val="bg1"/>
                </a:solidFill>
                <a:latin typeface="+mj-lt"/>
                <a:cs typeface="Gotham-Bold"/>
              </a:rPr>
              <a:t>Royaume-Uni : l’inflation en baisse</a:t>
            </a:r>
          </a:p>
        </p:txBody>
      </p:sp>
      <p:sp>
        <p:nvSpPr>
          <p:cNvPr id="29" name="Rectangle 28">
            <a:extLst>
              <a:ext uri="{FF2B5EF4-FFF2-40B4-BE49-F238E27FC236}">
                <a16:creationId xmlns:a16="http://schemas.microsoft.com/office/drawing/2014/main" id="{B0B6A268-F347-164A-A5BB-9C2C66E267E3}"/>
              </a:ext>
            </a:extLst>
          </p:cNvPr>
          <p:cNvSpPr/>
          <p:nvPr/>
        </p:nvSpPr>
        <p:spPr>
          <a:xfrm>
            <a:off x="829359" y="5536059"/>
            <a:ext cx="2525947" cy="320922"/>
          </a:xfrm>
          <a:prstGeom prst="rect">
            <a:avLst/>
          </a:prstGeom>
        </p:spPr>
        <p:txBody>
          <a:bodyPr wrap="square" lIns="0" tIns="0" rIns="0" bIns="0">
            <a:spAutoFit/>
          </a:bodyPr>
          <a:lstStyle/>
          <a:p>
            <a:pPr marL="539750" indent="-539750" algn="just">
              <a:lnSpc>
                <a:spcPts val="1300"/>
              </a:lnSpc>
            </a:pPr>
            <a:r>
              <a:rPr lang="fr-FR" sz="1000" b="1" dirty="0">
                <a:solidFill>
                  <a:srgbClr val="0C1C49"/>
                </a:solidFill>
                <a:latin typeface="Arial" panose="020B0604020202020204" pitchFamily="34" charset="0"/>
              </a:rPr>
              <a:t>Allemagne </a:t>
            </a:r>
            <a:r>
              <a:rPr lang="fr-FR" sz="1000" dirty="0">
                <a:solidFill>
                  <a:srgbClr val="0C1C49"/>
                </a:solidFill>
                <a:latin typeface="Arial" panose="020B0604020202020204" pitchFamily="34" charset="0"/>
              </a:rPr>
              <a:t>| Taux d’inflation définitif à</a:t>
            </a:r>
          </a:p>
          <a:p>
            <a:pPr marL="539750" indent="-539750" algn="just">
              <a:lnSpc>
                <a:spcPts val="1300"/>
              </a:lnSpc>
            </a:pPr>
            <a:r>
              <a:rPr lang="fr-FR" sz="1000" dirty="0">
                <a:solidFill>
                  <a:srgbClr val="0C1C49"/>
                </a:solidFill>
                <a:latin typeface="Arial" panose="020B0604020202020204" pitchFamily="34" charset="0"/>
              </a:rPr>
              <a:t>2,1% (Jan)</a:t>
            </a:r>
          </a:p>
        </p:txBody>
      </p:sp>
      <p:sp>
        <p:nvSpPr>
          <p:cNvPr id="31" name="Rectangle : coins arrondis 30">
            <a:extLst>
              <a:ext uri="{FF2B5EF4-FFF2-40B4-BE49-F238E27FC236}">
                <a16:creationId xmlns:a16="http://schemas.microsoft.com/office/drawing/2014/main" id="{74C89989-0EF5-E14F-AF13-6C96BCF4BCCD}"/>
              </a:ext>
            </a:extLst>
          </p:cNvPr>
          <p:cNvSpPr/>
          <p:nvPr/>
        </p:nvSpPr>
        <p:spPr>
          <a:xfrm>
            <a:off x="612002" y="4975787"/>
            <a:ext cx="945515" cy="261648"/>
          </a:xfrm>
          <a:prstGeom prst="roundRect">
            <a:avLst>
              <a:gd name="adj" fmla="val 50000"/>
            </a:avLst>
          </a:prstGeom>
          <a:solidFill>
            <a:srgbClr val="005483"/>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55C7EAE-7695-D341-9846-07D0206E65FF}"/>
              </a:ext>
            </a:extLst>
          </p:cNvPr>
          <p:cNvSpPr/>
          <p:nvPr/>
        </p:nvSpPr>
        <p:spPr>
          <a:xfrm>
            <a:off x="691525" y="5004191"/>
            <a:ext cx="786468" cy="184666"/>
          </a:xfrm>
          <a:prstGeom prst="rect">
            <a:avLst/>
          </a:prstGeom>
        </p:spPr>
        <p:txBody>
          <a:bodyPr wrap="none" lIns="0" tIns="0" rIns="0" bIns="0">
            <a:noAutofit/>
          </a:bodyPr>
          <a:lstStyle/>
          <a:p>
            <a:pPr algn="ctr">
              <a:lnSpc>
                <a:spcPct val="100000"/>
              </a:lnSpc>
            </a:pPr>
            <a:r>
              <a:rPr lang="fr-FR" sz="1200" b="1" dirty="0">
                <a:solidFill>
                  <a:srgbClr val="FFFFFF"/>
                </a:solidFill>
                <a:cs typeface="Arial"/>
              </a:rPr>
              <a:t>Actualité</a:t>
            </a:r>
            <a:endParaRPr lang="fr-FR" sz="1200" dirty="0">
              <a:cs typeface="Arial"/>
            </a:endParaRPr>
          </a:p>
        </p:txBody>
      </p:sp>
      <p:sp>
        <p:nvSpPr>
          <p:cNvPr id="41" name="object 10">
            <a:extLst>
              <a:ext uri="{FF2B5EF4-FFF2-40B4-BE49-F238E27FC236}">
                <a16:creationId xmlns:a16="http://schemas.microsoft.com/office/drawing/2014/main" id="{89EFC4B1-F657-BA49-A988-3671E4F9171A}"/>
              </a:ext>
            </a:extLst>
          </p:cNvPr>
          <p:cNvSpPr/>
          <p:nvPr/>
        </p:nvSpPr>
        <p:spPr>
          <a:xfrm rot="16200000">
            <a:off x="582989" y="5630431"/>
            <a:ext cx="251076" cy="91452"/>
          </a:xfrm>
          <a:custGeom>
            <a:avLst/>
            <a:gdLst/>
            <a:ahLst/>
            <a:cxnLst/>
            <a:rect l="l" t="t" r="r" b="b"/>
            <a:pathLst>
              <a:path w="288289" h="115570">
                <a:moveTo>
                  <a:pt x="288010" y="0"/>
                </a:moveTo>
                <a:lnTo>
                  <a:pt x="0" y="0"/>
                </a:lnTo>
                <a:lnTo>
                  <a:pt x="144005" y="115201"/>
                </a:lnTo>
                <a:lnTo>
                  <a:pt x="288010" y="0"/>
                </a:lnTo>
                <a:close/>
              </a:path>
            </a:pathLst>
          </a:custGeom>
          <a:solidFill>
            <a:srgbClr val="00C3F1"/>
          </a:solidFill>
        </p:spPr>
        <p:txBody>
          <a:bodyPr wrap="square" lIns="0" tIns="0" rIns="0" bIns="0" rtlCol="0"/>
          <a:lstStyle/>
          <a:p>
            <a:endParaRPr/>
          </a:p>
        </p:txBody>
      </p:sp>
      <p:sp>
        <p:nvSpPr>
          <p:cNvPr id="42" name="object 10">
            <a:extLst>
              <a:ext uri="{FF2B5EF4-FFF2-40B4-BE49-F238E27FC236}">
                <a16:creationId xmlns:a16="http://schemas.microsoft.com/office/drawing/2014/main" id="{AF043805-B219-0E4E-9796-6444C8ED475E}"/>
              </a:ext>
            </a:extLst>
          </p:cNvPr>
          <p:cNvSpPr/>
          <p:nvPr/>
        </p:nvSpPr>
        <p:spPr>
          <a:xfrm rot="16200000">
            <a:off x="582988" y="6306171"/>
            <a:ext cx="251076" cy="91452"/>
          </a:xfrm>
          <a:custGeom>
            <a:avLst/>
            <a:gdLst/>
            <a:ahLst/>
            <a:cxnLst/>
            <a:rect l="l" t="t" r="r" b="b"/>
            <a:pathLst>
              <a:path w="288289" h="115570">
                <a:moveTo>
                  <a:pt x="288010" y="0"/>
                </a:moveTo>
                <a:lnTo>
                  <a:pt x="0" y="0"/>
                </a:lnTo>
                <a:lnTo>
                  <a:pt x="144005" y="115201"/>
                </a:lnTo>
                <a:lnTo>
                  <a:pt x="288010" y="0"/>
                </a:lnTo>
                <a:close/>
              </a:path>
            </a:pathLst>
          </a:custGeom>
          <a:solidFill>
            <a:srgbClr val="00C3F1"/>
          </a:solidFill>
        </p:spPr>
        <p:txBody>
          <a:bodyPr wrap="square" lIns="0" tIns="0" rIns="0" bIns="0" rtlCol="0"/>
          <a:lstStyle/>
          <a:p>
            <a:endParaRPr/>
          </a:p>
        </p:txBody>
      </p:sp>
      <p:sp>
        <p:nvSpPr>
          <p:cNvPr id="56" name="Rectangle : coins arrondis 55">
            <a:extLst>
              <a:ext uri="{FF2B5EF4-FFF2-40B4-BE49-F238E27FC236}">
                <a16:creationId xmlns:a16="http://schemas.microsoft.com/office/drawing/2014/main" id="{BCDD93E4-284A-C94A-88FB-F8F01525454B}"/>
              </a:ext>
            </a:extLst>
          </p:cNvPr>
          <p:cNvSpPr/>
          <p:nvPr/>
        </p:nvSpPr>
        <p:spPr>
          <a:xfrm>
            <a:off x="4124460" y="4975787"/>
            <a:ext cx="945515" cy="261648"/>
          </a:xfrm>
          <a:prstGeom prst="roundRect">
            <a:avLst>
              <a:gd name="adj" fmla="val 50000"/>
            </a:avLst>
          </a:prstGeom>
          <a:solidFill>
            <a:srgbClr val="0C1C49"/>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A83B042A-BF37-2A4C-BDB2-3B0D8F8AE805}"/>
              </a:ext>
            </a:extLst>
          </p:cNvPr>
          <p:cNvSpPr/>
          <p:nvPr/>
        </p:nvSpPr>
        <p:spPr>
          <a:xfrm>
            <a:off x="4203983" y="5004191"/>
            <a:ext cx="786468" cy="184666"/>
          </a:xfrm>
          <a:prstGeom prst="rect">
            <a:avLst/>
          </a:prstGeom>
        </p:spPr>
        <p:txBody>
          <a:bodyPr wrap="none" lIns="0" tIns="0" rIns="0" bIns="0">
            <a:noAutofit/>
          </a:bodyPr>
          <a:lstStyle/>
          <a:p>
            <a:pPr algn="ctr">
              <a:lnSpc>
                <a:spcPct val="100000"/>
              </a:lnSpc>
            </a:pPr>
            <a:r>
              <a:rPr lang="fr-FR" sz="1200" b="1" dirty="0">
                <a:solidFill>
                  <a:srgbClr val="FFFFFF"/>
                </a:solidFill>
                <a:cs typeface="Arial"/>
              </a:rPr>
              <a:t>Agenda</a:t>
            </a:r>
            <a:endParaRPr lang="fr-FR" sz="1200" dirty="0">
              <a:cs typeface="Arial"/>
            </a:endParaRPr>
          </a:p>
        </p:txBody>
      </p:sp>
      <p:grpSp>
        <p:nvGrpSpPr>
          <p:cNvPr id="58" name="Graphique 8">
            <a:extLst>
              <a:ext uri="{FF2B5EF4-FFF2-40B4-BE49-F238E27FC236}">
                <a16:creationId xmlns:a16="http://schemas.microsoft.com/office/drawing/2014/main" id="{7C80A7F2-85D8-2B44-9628-0AF3D3EF8BE4}"/>
              </a:ext>
            </a:extLst>
          </p:cNvPr>
          <p:cNvGrpSpPr/>
          <p:nvPr/>
        </p:nvGrpSpPr>
        <p:grpSpPr>
          <a:xfrm>
            <a:off x="5185514" y="4980196"/>
            <a:ext cx="242680" cy="241168"/>
            <a:chOff x="5185514" y="4926856"/>
            <a:chExt cx="242680" cy="241168"/>
          </a:xfrm>
        </p:grpSpPr>
        <p:grpSp>
          <p:nvGrpSpPr>
            <p:cNvPr id="59" name="Graphique 8">
              <a:extLst>
                <a:ext uri="{FF2B5EF4-FFF2-40B4-BE49-F238E27FC236}">
                  <a16:creationId xmlns:a16="http://schemas.microsoft.com/office/drawing/2014/main" id="{9509261A-DE95-C746-8AFC-914A5067F28E}"/>
                </a:ext>
              </a:extLst>
            </p:cNvPr>
            <p:cNvGrpSpPr/>
            <p:nvPr/>
          </p:nvGrpSpPr>
          <p:grpSpPr>
            <a:xfrm>
              <a:off x="5185514" y="4926856"/>
              <a:ext cx="242680" cy="241168"/>
              <a:chOff x="5185514" y="4926856"/>
              <a:chExt cx="242680" cy="241168"/>
            </a:xfrm>
            <a:noFill/>
          </p:grpSpPr>
          <p:sp>
            <p:nvSpPr>
              <p:cNvPr id="60" name="Forme libre 59">
                <a:extLst>
                  <a:ext uri="{FF2B5EF4-FFF2-40B4-BE49-F238E27FC236}">
                    <a16:creationId xmlns:a16="http://schemas.microsoft.com/office/drawing/2014/main" id="{E3208298-B113-B847-894D-A7063FABDA85}"/>
                  </a:ext>
                </a:extLst>
              </p:cNvPr>
              <p:cNvSpPr/>
              <p:nvPr/>
            </p:nvSpPr>
            <p:spPr>
              <a:xfrm>
                <a:off x="5186270" y="4926856"/>
                <a:ext cx="241168" cy="241168"/>
              </a:xfrm>
              <a:custGeom>
                <a:avLst/>
                <a:gdLst>
                  <a:gd name="connsiteX0" fmla="*/ 160527 w 241168"/>
                  <a:gd name="connsiteY0" fmla="*/ 241169 h 241168"/>
                  <a:gd name="connsiteX1" fmla="*/ 0 w 241168"/>
                  <a:gd name="connsiteY1" fmla="*/ 241169 h 241168"/>
                  <a:gd name="connsiteX2" fmla="*/ 0 w 241168"/>
                  <a:gd name="connsiteY2" fmla="*/ 0 h 241168"/>
                  <a:gd name="connsiteX3" fmla="*/ 241169 w 241168"/>
                  <a:gd name="connsiteY3" fmla="*/ 0 h 241168"/>
                  <a:gd name="connsiteX4" fmla="*/ 241169 w 241168"/>
                  <a:gd name="connsiteY4" fmla="*/ 160527 h 241168"/>
                  <a:gd name="connsiteX5" fmla="*/ 160527 w 241168"/>
                  <a:gd name="connsiteY5" fmla="*/ 241169 h 241168"/>
                  <a:gd name="connsiteX6" fmla="*/ 160527 w 241168"/>
                  <a:gd name="connsiteY6" fmla="*/ 241169 h 241168"/>
                  <a:gd name="connsiteX7" fmla="*/ 160527 w 241168"/>
                  <a:gd name="connsiteY7" fmla="*/ 160527 h 241168"/>
                  <a:gd name="connsiteX8" fmla="*/ 241169 w 241168"/>
                  <a:gd name="connsiteY8" fmla="*/ 160527 h 24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68" h="241168">
                    <a:moveTo>
                      <a:pt x="160527" y="241169"/>
                    </a:moveTo>
                    <a:lnTo>
                      <a:pt x="0" y="241169"/>
                    </a:lnTo>
                    <a:lnTo>
                      <a:pt x="0" y="0"/>
                    </a:lnTo>
                    <a:lnTo>
                      <a:pt x="241169" y="0"/>
                    </a:lnTo>
                    <a:lnTo>
                      <a:pt x="241169" y="160527"/>
                    </a:lnTo>
                    <a:lnTo>
                      <a:pt x="160527" y="241169"/>
                    </a:lnTo>
                    <a:close/>
                    <a:moveTo>
                      <a:pt x="160527" y="241169"/>
                    </a:moveTo>
                    <a:lnTo>
                      <a:pt x="160527" y="160527"/>
                    </a:lnTo>
                    <a:lnTo>
                      <a:pt x="241169" y="160527"/>
                    </a:lnTo>
                  </a:path>
                </a:pathLst>
              </a:custGeom>
              <a:noFill/>
              <a:ln w="8668" cap="flat">
                <a:solidFill>
                  <a:schemeClr val="bg1"/>
                </a:solidFill>
                <a:prstDash val="solid"/>
                <a:round/>
              </a:ln>
            </p:spPr>
            <p:txBody>
              <a:bodyPr rtlCol="0" anchor="ctr"/>
              <a:lstStyle/>
              <a:p>
                <a:endParaRPr lang="en-GB"/>
              </a:p>
            </p:txBody>
          </p:sp>
          <p:sp>
            <p:nvSpPr>
              <p:cNvPr id="61" name="Forme libre 60">
                <a:extLst>
                  <a:ext uri="{FF2B5EF4-FFF2-40B4-BE49-F238E27FC236}">
                    <a16:creationId xmlns:a16="http://schemas.microsoft.com/office/drawing/2014/main" id="{F624B694-EB80-D048-BC9A-71DB2C1AB1F3}"/>
                  </a:ext>
                </a:extLst>
              </p:cNvPr>
              <p:cNvSpPr/>
              <p:nvPr/>
            </p:nvSpPr>
            <p:spPr>
              <a:xfrm>
                <a:off x="5185514" y="4983557"/>
                <a:ext cx="242680" cy="12600"/>
              </a:xfrm>
              <a:custGeom>
                <a:avLst/>
                <a:gdLst>
                  <a:gd name="connsiteX0" fmla="*/ 0 w 242680"/>
                  <a:gd name="connsiteY0" fmla="*/ 0 h 12600"/>
                  <a:gd name="connsiteX1" fmla="*/ 242681 w 242680"/>
                  <a:gd name="connsiteY1" fmla="*/ 0 h 12600"/>
                </a:gdLst>
                <a:ahLst/>
                <a:cxnLst>
                  <a:cxn ang="0">
                    <a:pos x="connsiteX0" y="connsiteY0"/>
                  </a:cxn>
                  <a:cxn ang="0">
                    <a:pos x="connsiteX1" y="connsiteY1"/>
                  </a:cxn>
                </a:cxnLst>
                <a:rect l="l" t="t" r="r" b="b"/>
                <a:pathLst>
                  <a:path w="242680" h="12600">
                    <a:moveTo>
                      <a:pt x="0" y="0"/>
                    </a:moveTo>
                    <a:lnTo>
                      <a:pt x="242681" y="0"/>
                    </a:lnTo>
                  </a:path>
                </a:pathLst>
              </a:custGeom>
              <a:ln w="8668" cap="flat">
                <a:solidFill>
                  <a:schemeClr val="bg1"/>
                </a:solidFill>
                <a:prstDash val="solid"/>
                <a:miter/>
              </a:ln>
            </p:spPr>
            <p:txBody>
              <a:bodyPr rtlCol="0" anchor="ctr"/>
              <a:lstStyle/>
              <a:p>
                <a:endParaRPr lang="en-GB"/>
              </a:p>
            </p:txBody>
          </p:sp>
        </p:grpSp>
        <p:sp>
          <p:nvSpPr>
            <p:cNvPr id="62" name="Forme libre 61">
              <a:extLst>
                <a:ext uri="{FF2B5EF4-FFF2-40B4-BE49-F238E27FC236}">
                  <a16:creationId xmlns:a16="http://schemas.microsoft.com/office/drawing/2014/main" id="{FA550F55-ABA3-1D4C-8472-8E56EE8FC8A3}"/>
                </a:ext>
              </a:extLst>
            </p:cNvPr>
            <p:cNvSpPr/>
            <p:nvPr/>
          </p:nvSpPr>
          <p:spPr>
            <a:xfrm>
              <a:off x="5262375" y="4948906"/>
              <a:ext cx="13230" cy="13230"/>
            </a:xfrm>
            <a:custGeom>
              <a:avLst/>
              <a:gdLst>
                <a:gd name="connsiteX0" fmla="*/ 0 w 13230"/>
                <a:gd name="connsiteY0" fmla="*/ 0 h 13230"/>
                <a:gd name="connsiteX1" fmla="*/ 13230 w 13230"/>
                <a:gd name="connsiteY1" fmla="*/ 0 h 13230"/>
                <a:gd name="connsiteX2" fmla="*/ 13230 w 13230"/>
                <a:gd name="connsiteY2" fmla="*/ 13230 h 13230"/>
                <a:gd name="connsiteX3" fmla="*/ 0 w 13230"/>
                <a:gd name="connsiteY3" fmla="*/ 13230 h 13230"/>
              </a:gdLst>
              <a:ahLst/>
              <a:cxnLst>
                <a:cxn ang="0">
                  <a:pos x="connsiteX0" y="connsiteY0"/>
                </a:cxn>
                <a:cxn ang="0">
                  <a:pos x="connsiteX1" y="connsiteY1"/>
                </a:cxn>
                <a:cxn ang="0">
                  <a:pos x="connsiteX2" y="connsiteY2"/>
                </a:cxn>
                <a:cxn ang="0">
                  <a:pos x="connsiteX3" y="connsiteY3"/>
                </a:cxn>
              </a:cxnLst>
              <a:rect l="l" t="t" r="r" b="b"/>
              <a:pathLst>
                <a:path w="13230" h="13230">
                  <a:moveTo>
                    <a:pt x="0" y="0"/>
                  </a:moveTo>
                  <a:lnTo>
                    <a:pt x="13230" y="0"/>
                  </a:lnTo>
                  <a:lnTo>
                    <a:pt x="13230" y="13230"/>
                  </a:lnTo>
                  <a:lnTo>
                    <a:pt x="0" y="13230"/>
                  </a:lnTo>
                  <a:close/>
                </a:path>
              </a:pathLst>
            </a:custGeom>
            <a:solidFill>
              <a:schemeClr val="bg1"/>
            </a:solidFill>
            <a:ln w="12383" cap="flat">
              <a:noFill/>
              <a:prstDash val="solid"/>
              <a:miter/>
            </a:ln>
          </p:spPr>
          <p:txBody>
            <a:bodyPr rtlCol="0" anchor="ctr"/>
            <a:lstStyle/>
            <a:p>
              <a:endParaRPr lang="en-GB"/>
            </a:p>
          </p:txBody>
        </p:sp>
        <p:sp>
          <p:nvSpPr>
            <p:cNvPr id="63" name="Forme libre 62">
              <a:extLst>
                <a:ext uri="{FF2B5EF4-FFF2-40B4-BE49-F238E27FC236}">
                  <a16:creationId xmlns:a16="http://schemas.microsoft.com/office/drawing/2014/main" id="{E595AE90-BF2B-3E4B-95A6-4061E4B8E18F}"/>
                </a:ext>
              </a:extLst>
            </p:cNvPr>
            <p:cNvSpPr/>
            <p:nvPr/>
          </p:nvSpPr>
          <p:spPr>
            <a:xfrm>
              <a:off x="5340497" y="4948906"/>
              <a:ext cx="13230" cy="13230"/>
            </a:xfrm>
            <a:custGeom>
              <a:avLst/>
              <a:gdLst>
                <a:gd name="connsiteX0" fmla="*/ 0 w 13230"/>
                <a:gd name="connsiteY0" fmla="*/ 0 h 13230"/>
                <a:gd name="connsiteX1" fmla="*/ 13230 w 13230"/>
                <a:gd name="connsiteY1" fmla="*/ 0 h 13230"/>
                <a:gd name="connsiteX2" fmla="*/ 13230 w 13230"/>
                <a:gd name="connsiteY2" fmla="*/ 13230 h 13230"/>
                <a:gd name="connsiteX3" fmla="*/ 0 w 13230"/>
                <a:gd name="connsiteY3" fmla="*/ 13230 h 13230"/>
              </a:gdLst>
              <a:ahLst/>
              <a:cxnLst>
                <a:cxn ang="0">
                  <a:pos x="connsiteX0" y="connsiteY0"/>
                </a:cxn>
                <a:cxn ang="0">
                  <a:pos x="connsiteX1" y="connsiteY1"/>
                </a:cxn>
                <a:cxn ang="0">
                  <a:pos x="connsiteX2" y="connsiteY2"/>
                </a:cxn>
                <a:cxn ang="0">
                  <a:pos x="connsiteX3" y="connsiteY3"/>
                </a:cxn>
              </a:cxnLst>
              <a:rect l="l" t="t" r="r" b="b"/>
              <a:pathLst>
                <a:path w="13230" h="13230">
                  <a:moveTo>
                    <a:pt x="0" y="0"/>
                  </a:moveTo>
                  <a:lnTo>
                    <a:pt x="13230" y="0"/>
                  </a:lnTo>
                  <a:lnTo>
                    <a:pt x="13230" y="13230"/>
                  </a:lnTo>
                  <a:lnTo>
                    <a:pt x="0" y="13230"/>
                  </a:lnTo>
                  <a:close/>
                </a:path>
              </a:pathLst>
            </a:custGeom>
            <a:solidFill>
              <a:schemeClr val="bg1"/>
            </a:solidFill>
            <a:ln w="12383" cap="flat">
              <a:noFill/>
              <a:prstDash val="solid"/>
              <a:miter/>
            </a:ln>
          </p:spPr>
          <p:txBody>
            <a:bodyPr rtlCol="0" anchor="ctr"/>
            <a:lstStyle/>
            <a:p>
              <a:endParaRPr lang="en-GB"/>
            </a:p>
          </p:txBody>
        </p:sp>
      </p:grpSp>
      <p:grpSp>
        <p:nvGrpSpPr>
          <p:cNvPr id="69" name="Groupe 68">
            <a:extLst>
              <a:ext uri="{FF2B5EF4-FFF2-40B4-BE49-F238E27FC236}">
                <a16:creationId xmlns:a16="http://schemas.microsoft.com/office/drawing/2014/main" id="{FE055432-1105-6E49-9CFA-F6F5AEBA5F70}"/>
              </a:ext>
            </a:extLst>
          </p:cNvPr>
          <p:cNvGrpSpPr/>
          <p:nvPr/>
        </p:nvGrpSpPr>
        <p:grpSpPr>
          <a:xfrm>
            <a:off x="4210011" y="5575145"/>
            <a:ext cx="213737" cy="213737"/>
            <a:chOff x="4207818" y="5462720"/>
            <a:chExt cx="213737" cy="213737"/>
          </a:xfrm>
        </p:grpSpPr>
        <p:sp>
          <p:nvSpPr>
            <p:cNvPr id="67" name="Ellipse 66">
              <a:extLst>
                <a:ext uri="{FF2B5EF4-FFF2-40B4-BE49-F238E27FC236}">
                  <a16:creationId xmlns:a16="http://schemas.microsoft.com/office/drawing/2014/main" id="{EFDF3D42-8575-0648-8714-0903EDAE9878}"/>
                </a:ext>
              </a:extLst>
            </p:cNvPr>
            <p:cNvSpPr/>
            <p:nvPr/>
          </p:nvSpPr>
          <p:spPr>
            <a:xfrm>
              <a:off x="4207818" y="5462720"/>
              <a:ext cx="213737" cy="213737"/>
            </a:xfrm>
            <a:prstGeom prst="ellipse">
              <a:avLst/>
            </a:prstGeom>
            <a:solidFill>
              <a:srgbClr val="00C3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68" name="object 10">
              <a:extLst>
                <a:ext uri="{FF2B5EF4-FFF2-40B4-BE49-F238E27FC236}">
                  <a16:creationId xmlns:a16="http://schemas.microsoft.com/office/drawing/2014/main" id="{D00F1304-D32A-2E45-A60A-B8B8733FAE9E}"/>
                </a:ext>
              </a:extLst>
            </p:cNvPr>
            <p:cNvSpPr/>
            <p:nvPr/>
          </p:nvSpPr>
          <p:spPr>
            <a:xfrm rot="16200000">
              <a:off x="4273193" y="5526091"/>
              <a:ext cx="106457" cy="86995"/>
            </a:xfrm>
            <a:custGeom>
              <a:avLst/>
              <a:gdLst/>
              <a:ahLst/>
              <a:cxnLst/>
              <a:rect l="l" t="t" r="r" b="b"/>
              <a:pathLst>
                <a:path w="288289" h="115570">
                  <a:moveTo>
                    <a:pt x="288010" y="0"/>
                  </a:moveTo>
                  <a:lnTo>
                    <a:pt x="0" y="0"/>
                  </a:lnTo>
                  <a:lnTo>
                    <a:pt x="144005" y="115201"/>
                  </a:lnTo>
                  <a:lnTo>
                    <a:pt x="288010" y="0"/>
                  </a:lnTo>
                  <a:close/>
                </a:path>
              </a:pathLst>
            </a:custGeom>
            <a:solidFill>
              <a:schemeClr val="bg1"/>
            </a:solidFill>
          </p:spPr>
          <p:txBody>
            <a:bodyPr wrap="square" lIns="0" tIns="0" rIns="0" bIns="0" rtlCol="0"/>
            <a:lstStyle/>
            <a:p>
              <a:endParaRPr/>
            </a:p>
          </p:txBody>
        </p:sp>
      </p:grpSp>
      <p:grpSp>
        <p:nvGrpSpPr>
          <p:cNvPr id="70" name="Groupe 69">
            <a:extLst>
              <a:ext uri="{FF2B5EF4-FFF2-40B4-BE49-F238E27FC236}">
                <a16:creationId xmlns:a16="http://schemas.microsoft.com/office/drawing/2014/main" id="{29B0D50E-A4C5-D346-8852-B39149C08543}"/>
              </a:ext>
            </a:extLst>
          </p:cNvPr>
          <p:cNvGrpSpPr/>
          <p:nvPr/>
        </p:nvGrpSpPr>
        <p:grpSpPr>
          <a:xfrm>
            <a:off x="4219673" y="6234953"/>
            <a:ext cx="213737" cy="213737"/>
            <a:chOff x="4207818" y="5462720"/>
            <a:chExt cx="213737" cy="213737"/>
          </a:xfrm>
        </p:grpSpPr>
        <p:sp>
          <p:nvSpPr>
            <p:cNvPr id="71" name="Ellipse 70">
              <a:extLst>
                <a:ext uri="{FF2B5EF4-FFF2-40B4-BE49-F238E27FC236}">
                  <a16:creationId xmlns:a16="http://schemas.microsoft.com/office/drawing/2014/main" id="{B2C47D50-B420-D54A-9EFD-200EF64B2F75}"/>
                </a:ext>
              </a:extLst>
            </p:cNvPr>
            <p:cNvSpPr/>
            <p:nvPr/>
          </p:nvSpPr>
          <p:spPr>
            <a:xfrm>
              <a:off x="4207818" y="5462720"/>
              <a:ext cx="213737" cy="213737"/>
            </a:xfrm>
            <a:prstGeom prst="ellipse">
              <a:avLst/>
            </a:prstGeom>
            <a:solidFill>
              <a:srgbClr val="00C3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72" name="object 10">
              <a:extLst>
                <a:ext uri="{FF2B5EF4-FFF2-40B4-BE49-F238E27FC236}">
                  <a16:creationId xmlns:a16="http://schemas.microsoft.com/office/drawing/2014/main" id="{8D796E2A-340A-4944-83AA-04D3AA0B1D15}"/>
                </a:ext>
              </a:extLst>
            </p:cNvPr>
            <p:cNvSpPr/>
            <p:nvPr/>
          </p:nvSpPr>
          <p:spPr>
            <a:xfrm rot="16200000">
              <a:off x="4273193" y="5526091"/>
              <a:ext cx="106457" cy="86995"/>
            </a:xfrm>
            <a:custGeom>
              <a:avLst/>
              <a:gdLst/>
              <a:ahLst/>
              <a:cxnLst/>
              <a:rect l="l" t="t" r="r" b="b"/>
              <a:pathLst>
                <a:path w="288289" h="115570">
                  <a:moveTo>
                    <a:pt x="288010" y="0"/>
                  </a:moveTo>
                  <a:lnTo>
                    <a:pt x="0" y="0"/>
                  </a:lnTo>
                  <a:lnTo>
                    <a:pt x="144005" y="115201"/>
                  </a:lnTo>
                  <a:lnTo>
                    <a:pt x="288010" y="0"/>
                  </a:lnTo>
                  <a:close/>
                </a:path>
              </a:pathLst>
            </a:custGeom>
            <a:solidFill>
              <a:schemeClr val="bg1"/>
            </a:solidFill>
          </p:spPr>
          <p:txBody>
            <a:bodyPr wrap="square" lIns="0" tIns="0" rIns="0" bIns="0" rtlCol="0"/>
            <a:lstStyle/>
            <a:p>
              <a:endParaRPr/>
            </a:p>
          </p:txBody>
        </p:sp>
      </p:grpSp>
      <p:grpSp>
        <p:nvGrpSpPr>
          <p:cNvPr id="96" name="Groupe 95">
            <a:extLst>
              <a:ext uri="{FF2B5EF4-FFF2-40B4-BE49-F238E27FC236}">
                <a16:creationId xmlns:a16="http://schemas.microsoft.com/office/drawing/2014/main" id="{749837AC-365D-914C-A3FA-1353C89ABFFD}"/>
              </a:ext>
            </a:extLst>
          </p:cNvPr>
          <p:cNvGrpSpPr/>
          <p:nvPr/>
        </p:nvGrpSpPr>
        <p:grpSpPr>
          <a:xfrm>
            <a:off x="3364484" y="9745786"/>
            <a:ext cx="360045" cy="360000"/>
            <a:chOff x="3364484" y="9697892"/>
            <a:chExt cx="360045" cy="360000"/>
          </a:xfrm>
        </p:grpSpPr>
        <p:sp>
          <p:nvSpPr>
            <p:cNvPr id="91" name="Ellipse 90">
              <a:extLst>
                <a:ext uri="{FF2B5EF4-FFF2-40B4-BE49-F238E27FC236}">
                  <a16:creationId xmlns:a16="http://schemas.microsoft.com/office/drawing/2014/main" id="{B4B067CE-50FA-274D-BE58-67AD218806B0}"/>
                </a:ext>
              </a:extLst>
            </p:cNvPr>
            <p:cNvSpPr/>
            <p:nvPr/>
          </p:nvSpPr>
          <p:spPr>
            <a:xfrm>
              <a:off x="3364484" y="9697892"/>
              <a:ext cx="360045" cy="360000"/>
            </a:xfrm>
            <a:prstGeom prst="ellipse">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pic>
          <p:nvPicPr>
            <p:cNvPr id="10" name="Graphique 9">
              <a:hlinkClick r:id="rId6"/>
              <a:extLst>
                <a:ext uri="{FF2B5EF4-FFF2-40B4-BE49-F238E27FC236}">
                  <a16:creationId xmlns:a16="http://schemas.microsoft.com/office/drawing/2014/main" id="{EF3FF8A8-5888-E645-9C43-E35DFB93E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7631" y="9778698"/>
              <a:ext cx="194995" cy="194995"/>
            </a:xfrm>
            <a:prstGeom prst="rect">
              <a:avLst/>
            </a:prstGeom>
          </p:spPr>
        </p:pic>
      </p:grpSp>
      <p:grpSp>
        <p:nvGrpSpPr>
          <p:cNvPr id="94" name="Groupe 93">
            <a:extLst>
              <a:ext uri="{FF2B5EF4-FFF2-40B4-BE49-F238E27FC236}">
                <a16:creationId xmlns:a16="http://schemas.microsoft.com/office/drawing/2014/main" id="{0D4DD5FD-CBDA-2F4F-8C2C-E146E33B6E55}"/>
              </a:ext>
            </a:extLst>
          </p:cNvPr>
          <p:cNvGrpSpPr/>
          <p:nvPr/>
        </p:nvGrpSpPr>
        <p:grpSpPr>
          <a:xfrm>
            <a:off x="2849872" y="9745786"/>
            <a:ext cx="360045" cy="360000"/>
            <a:chOff x="2849872" y="9697892"/>
            <a:chExt cx="360045" cy="360000"/>
          </a:xfrm>
        </p:grpSpPr>
        <p:sp>
          <p:nvSpPr>
            <p:cNvPr id="90" name="Ellipse 89">
              <a:extLst>
                <a:ext uri="{FF2B5EF4-FFF2-40B4-BE49-F238E27FC236}">
                  <a16:creationId xmlns:a16="http://schemas.microsoft.com/office/drawing/2014/main" id="{AD865FC5-A290-C449-86C3-6C874FB9F402}"/>
                </a:ext>
              </a:extLst>
            </p:cNvPr>
            <p:cNvSpPr/>
            <p:nvPr/>
          </p:nvSpPr>
          <p:spPr>
            <a:xfrm>
              <a:off x="2849872" y="9697892"/>
              <a:ext cx="360045" cy="360000"/>
            </a:xfrm>
            <a:prstGeom prst="ellipse">
              <a:avLst/>
            </a:prstGeom>
            <a:solidFill>
              <a:srgbClr val="159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pic>
          <p:nvPicPr>
            <p:cNvPr id="12" name="Graphique 11">
              <a:hlinkClick r:id="rId9"/>
              <a:extLst>
                <a:ext uri="{FF2B5EF4-FFF2-40B4-BE49-F238E27FC236}">
                  <a16:creationId xmlns:a16="http://schemas.microsoft.com/office/drawing/2014/main" id="{C3C7DDD5-473F-4247-9C14-F1AC235EB1D6}"/>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2911856" y="9759092"/>
              <a:ext cx="236026" cy="237600"/>
            </a:xfrm>
            <a:prstGeom prst="rect">
              <a:avLst/>
            </a:prstGeom>
          </p:spPr>
        </p:pic>
      </p:grpSp>
      <p:sp>
        <p:nvSpPr>
          <p:cNvPr id="9" name="TextBox 8"/>
          <p:cNvSpPr txBox="1"/>
          <p:nvPr/>
        </p:nvSpPr>
        <p:spPr>
          <a:xfrm>
            <a:off x="368737" y="1358892"/>
            <a:ext cx="3298520" cy="3606059"/>
          </a:xfrm>
          <a:prstGeom prst="rect">
            <a:avLst/>
          </a:prstGeom>
          <a:noFill/>
        </p:spPr>
        <p:txBody>
          <a:bodyPr vert="horz" wrap="square" lIns="0" tIns="0" rIns="0" bIns="0" rtlCol="0">
            <a:noAutofit/>
          </a:bodyPr>
          <a:lstStyle/>
          <a:p>
            <a:pPr algn="just" defTabSz="324000">
              <a:spcAft>
                <a:spcPts val="500"/>
              </a:spcAft>
            </a:pPr>
            <a:r>
              <a:rPr lang="fr-FR" sz="950" dirty="0">
                <a:solidFill>
                  <a:schemeClr val="bg1">
                    <a:lumMod val="50000"/>
                  </a:schemeClr>
                </a:solidFill>
                <a:latin typeface="Arial" panose="020B0604020202020204" pitchFamily="34" charset="0"/>
                <a:cs typeface="Arial" panose="020B0604020202020204" pitchFamily="34" charset="0"/>
              </a:rPr>
              <a:t>L'inflation britannique est tombée à son niveau le plus bas depuis mars 2025, selon des données officielles. Celles-ci renforcent les attentes d'une prochaine baisse de taux d'intérêt par la Banque d'Angleterre.</a:t>
            </a:r>
          </a:p>
          <a:p>
            <a:pPr algn="just" defTabSz="324000">
              <a:spcAft>
                <a:spcPts val="500"/>
              </a:spcAft>
            </a:pPr>
            <a:r>
              <a:rPr lang="fr-FR" sz="950" dirty="0">
                <a:solidFill>
                  <a:schemeClr val="bg1">
                    <a:lumMod val="50000"/>
                  </a:schemeClr>
                </a:solidFill>
                <a:latin typeface="Arial" panose="020B0604020202020204" pitchFamily="34" charset="0"/>
                <a:cs typeface="Arial" panose="020B0604020202020204" pitchFamily="34" charset="0"/>
              </a:rPr>
              <a:t>Les prix à la consommation ont augmenté de 3% sur un an en janvier, ralentissant nettement après une hausse de 3,4% en décembre, a indiqué mercredi l'Office for National </a:t>
            </a:r>
            <a:r>
              <a:rPr lang="fr-FR" sz="950" dirty="0" err="1">
                <a:solidFill>
                  <a:schemeClr val="bg1">
                    <a:lumMod val="50000"/>
                  </a:schemeClr>
                </a:solidFill>
                <a:latin typeface="Arial" panose="020B0604020202020204" pitchFamily="34" charset="0"/>
                <a:cs typeface="Arial" panose="020B0604020202020204" pitchFamily="34" charset="0"/>
              </a:rPr>
              <a:t>Statistics</a:t>
            </a:r>
            <a:r>
              <a:rPr lang="fr-FR" sz="950" dirty="0">
                <a:solidFill>
                  <a:schemeClr val="bg1">
                    <a:lumMod val="50000"/>
                  </a:schemeClr>
                </a:solidFill>
                <a:latin typeface="Arial" panose="020B0604020202020204" pitchFamily="34" charset="0"/>
                <a:cs typeface="Arial" panose="020B0604020202020204" pitchFamily="34" charset="0"/>
              </a:rPr>
              <a:t>, alors que les prix des transports, de l'alimentation ont progressé moins rapidement.</a:t>
            </a:r>
          </a:p>
          <a:p>
            <a:pPr algn="just" defTabSz="324000">
              <a:spcAft>
                <a:spcPts val="500"/>
              </a:spcAft>
            </a:pPr>
            <a:r>
              <a:rPr lang="fr-FR" sz="950" dirty="0">
                <a:solidFill>
                  <a:schemeClr val="bg1">
                    <a:lumMod val="50000"/>
                  </a:schemeClr>
                </a:solidFill>
                <a:latin typeface="Arial" panose="020B0604020202020204" pitchFamily="34" charset="0"/>
                <a:cs typeface="Arial" panose="020B0604020202020204" pitchFamily="34" charset="0"/>
              </a:rPr>
              <a:t>L'inflation alimentaire – considérée par la Banque d'Angleterre comme un élément clé influençant les attentes du public concernant les prix de manière plus large – a enregistré son niveau le plus faible depuis avril de l'année dernière. Les tarifs aériens ont fortement chuté sur le mois après avoir bondi en décembre.</a:t>
            </a:r>
          </a:p>
          <a:p>
            <a:pPr algn="just" defTabSz="324000">
              <a:spcAft>
                <a:spcPts val="500"/>
              </a:spcAft>
            </a:pPr>
            <a:r>
              <a:rPr lang="fr-FR" sz="950" dirty="0">
                <a:solidFill>
                  <a:schemeClr val="bg1">
                    <a:lumMod val="50000"/>
                  </a:schemeClr>
                </a:solidFill>
                <a:latin typeface="Arial" panose="020B0604020202020204" pitchFamily="34" charset="0"/>
                <a:cs typeface="Arial" panose="020B0604020202020204" pitchFamily="34" charset="0"/>
              </a:rPr>
              <a:t>L'inflation sous-jacente, qui exclut l'énergie, l'alimentation, les boissons alcoolisées et le tabac, a augmenté de 3,1% en janvier, son niveau le plus bas depuis 2021.</a:t>
            </a:r>
          </a:p>
          <a:p>
            <a:pPr algn="just" defTabSz="324000">
              <a:spcAft>
                <a:spcPts val="500"/>
              </a:spcAft>
            </a:pPr>
            <a:r>
              <a:rPr lang="fr-FR" sz="950" dirty="0">
                <a:solidFill>
                  <a:schemeClr val="bg1">
                    <a:lumMod val="50000"/>
                  </a:schemeClr>
                </a:solidFill>
                <a:latin typeface="Arial" panose="020B0604020202020204" pitchFamily="34" charset="0"/>
                <a:cs typeface="Arial" panose="020B0604020202020204" pitchFamily="34" charset="0"/>
              </a:rPr>
              <a:t>Les marchés anticipent désormais à près de 90% une baisse des taux de la Banque d'Angleterre en mars – contre environ 80% avant la publication des données – suivie d'une autre baisse d'ici fin 2026.</a:t>
            </a:r>
          </a:p>
          <a:p>
            <a:pPr algn="just" defTabSz="324000">
              <a:spcAft>
                <a:spcPts val="500"/>
              </a:spcAft>
            </a:pPr>
            <a:endParaRPr lang="fr-FR" sz="950" dirty="0">
              <a:solidFill>
                <a:schemeClr val="bg1">
                  <a:lumMod val="50000"/>
                </a:schemeClr>
              </a:solidFill>
              <a:latin typeface="Arial" panose="020B0604020202020204" pitchFamily="34" charset="0"/>
              <a:cs typeface="Arial" panose="020B0604020202020204" pitchFamily="34" charset="0"/>
            </a:endParaRPr>
          </a:p>
          <a:p>
            <a:pPr algn="just" defTabSz="324000">
              <a:spcAft>
                <a:spcPts val="500"/>
              </a:spcAft>
            </a:pPr>
            <a:endParaRPr lang="fr-FR" sz="950" dirty="0">
              <a:solidFill>
                <a:schemeClr val="bg1">
                  <a:lumMod val="50000"/>
                </a:schemeClr>
              </a:solidFill>
              <a:latin typeface="Arial" panose="020B0604020202020204" pitchFamily="34" charset="0"/>
              <a:cs typeface="Arial" panose="020B0604020202020204" pitchFamily="34" charset="0"/>
            </a:endParaRPr>
          </a:p>
          <a:p>
            <a:pPr algn="just" defTabSz="324000"/>
            <a:endParaRPr lang="fr-FR" sz="1000" dirty="0">
              <a:solidFill>
                <a:schemeClr val="bg1">
                  <a:lumMod val="50000"/>
                </a:schemeClr>
              </a:solidFill>
              <a:latin typeface="Arial" panose="020B0604020202020204" pitchFamily="34" charset="0"/>
              <a:cs typeface="Arial" panose="020B0604020202020204" pitchFamily="34" charset="0"/>
            </a:endParaRPr>
          </a:p>
          <a:p>
            <a:pPr algn="just" defTabSz="324000"/>
            <a:endParaRPr lang="fr-FR" sz="950" dirty="0">
              <a:solidFill>
                <a:schemeClr val="bg1">
                  <a:lumMod val="50000"/>
                </a:schemeClr>
              </a:solidFill>
              <a:latin typeface="Arial" panose="020B0604020202020204" pitchFamily="34" charset="0"/>
              <a:cs typeface="Arial" panose="020B0604020202020204" pitchFamily="34" charset="0"/>
            </a:endParaRPr>
          </a:p>
        </p:txBody>
      </p:sp>
      <p:sp>
        <p:nvSpPr>
          <p:cNvPr id="73" name="Espace réservé du texte 5">
            <a:extLst>
              <a:ext uri="{FF2B5EF4-FFF2-40B4-BE49-F238E27FC236}">
                <a16:creationId xmlns:a16="http://schemas.microsoft.com/office/drawing/2014/main" id="{202A3A6B-F962-9141-AB78-C11A24E5675D}"/>
              </a:ext>
            </a:extLst>
          </p:cNvPr>
          <p:cNvSpPr txBox="1">
            <a:spLocks/>
          </p:cNvSpPr>
          <p:nvPr/>
        </p:nvSpPr>
        <p:spPr>
          <a:xfrm>
            <a:off x="3846576" y="3972929"/>
            <a:ext cx="3224709" cy="215254"/>
          </a:xfrm>
          <a:prstGeom prst="rect">
            <a:avLst/>
          </a:prstGeom>
        </p:spPr>
        <p:txBody>
          <a:bodyPr vert="horz" lIns="0" tIns="0" rIns="0" bIns="0" numCol="1" spcCol="180000" rtlCol="0">
            <a:noAutofit/>
          </a:bodyPr>
          <a:lst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7938"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a:lstStyle>
          <a:p>
            <a:pPr algn="ctr">
              <a:lnSpc>
                <a:spcPts val="1200"/>
              </a:lnSpc>
              <a:spcBef>
                <a:spcPts val="600"/>
              </a:spcBef>
            </a:pPr>
            <a:endParaRPr lang="fr-FR" sz="1000" i="1" dirty="0">
              <a:latin typeface="Arial" panose="020B0604020202020204" pitchFamily="34" charset="0"/>
            </a:endParaRPr>
          </a:p>
        </p:txBody>
      </p:sp>
      <p:pic>
        <p:nvPicPr>
          <p:cNvPr id="2050" name="Picture 2">
            <a:extLst>
              <a:ext uri="{FF2B5EF4-FFF2-40B4-BE49-F238E27FC236}">
                <a16:creationId xmlns:a16="http://schemas.microsoft.com/office/drawing/2014/main" id="{A6A42B5B-E796-4C8E-9AD8-F8B7008C20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4586" y="9438048"/>
            <a:ext cx="1527741" cy="97208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8552537D-EF82-457C-956B-12BEC0074C37}"/>
              </a:ext>
            </a:extLst>
          </p:cNvPr>
          <p:cNvSpPr txBox="1"/>
          <p:nvPr/>
        </p:nvSpPr>
        <p:spPr>
          <a:xfrm>
            <a:off x="6147506" y="4574577"/>
            <a:ext cx="2369642" cy="106033"/>
          </a:xfrm>
          <a:prstGeom prst="rect">
            <a:avLst/>
          </a:prstGeom>
          <a:noFill/>
        </p:spPr>
        <p:txBody>
          <a:bodyPr vert="horz" wrap="square" lIns="0" tIns="0" rIns="0" bIns="0" rtlCol="0">
            <a:noAutofit/>
          </a:bodyPr>
          <a:lstStyle/>
          <a:p>
            <a:pPr algn="l"/>
            <a:r>
              <a:rPr lang="fr-FR" sz="600" dirty="0">
                <a:solidFill>
                  <a:srgbClr val="646464"/>
                </a:solidFill>
                <a:latin typeface="Arial" panose="020B0604020202020204" pitchFamily="34" charset="0"/>
                <a:cs typeface="Arial" panose="020B0604020202020204" pitchFamily="34" charset="0"/>
              </a:rPr>
              <a:t>Source : Bloomberg, Amundi</a:t>
            </a:r>
          </a:p>
        </p:txBody>
      </p:sp>
      <p:pic>
        <p:nvPicPr>
          <p:cNvPr id="1026" name="Picture 2" descr="Images de Twitter Nouveau Logo X Rond – Téléchargement ...">
            <a:extLst>
              <a:ext uri="{FF2B5EF4-FFF2-40B4-BE49-F238E27FC236}">
                <a16:creationId xmlns:a16="http://schemas.microsoft.com/office/drawing/2014/main" id="{DC1A46BB-5586-E22E-7BBF-3BB3E495E0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4081" y="9670770"/>
            <a:ext cx="513191" cy="5277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C03D39A-CB96-C738-239A-DFC26A45DAB4}"/>
              </a:ext>
            </a:extLst>
          </p:cNvPr>
          <p:cNvSpPr/>
          <p:nvPr/>
        </p:nvSpPr>
        <p:spPr>
          <a:xfrm>
            <a:off x="4505555" y="5551921"/>
            <a:ext cx="2317809" cy="320922"/>
          </a:xfrm>
          <a:prstGeom prst="rect">
            <a:avLst/>
          </a:prstGeom>
        </p:spPr>
        <p:txBody>
          <a:bodyPr wrap="square" lIns="0" tIns="0" rIns="0" bIns="0">
            <a:spAutoFit/>
          </a:bodyPr>
          <a:lstStyle/>
          <a:p>
            <a:pPr marL="628650" indent="-628650">
              <a:lnSpc>
                <a:spcPts val="1300"/>
              </a:lnSpc>
            </a:pPr>
            <a:r>
              <a:rPr lang="fr-FR" sz="1000" b="1" dirty="0">
                <a:solidFill>
                  <a:srgbClr val="0C1C49"/>
                </a:solidFill>
                <a:latin typeface="Arial" panose="020B0604020202020204" pitchFamily="34" charset="0"/>
              </a:rPr>
              <a:t>20 février </a:t>
            </a:r>
            <a:r>
              <a:rPr lang="fr-FR" sz="1000" dirty="0">
                <a:solidFill>
                  <a:srgbClr val="0C1C49"/>
                </a:solidFill>
                <a:latin typeface="Arial" panose="020B0604020202020204" pitchFamily="34" charset="0"/>
              </a:rPr>
              <a:t>l Publication des indices PMI</a:t>
            </a:r>
          </a:p>
          <a:p>
            <a:pPr marL="628650" indent="-628650">
              <a:lnSpc>
                <a:spcPts val="1300"/>
              </a:lnSpc>
            </a:pPr>
            <a:r>
              <a:rPr lang="fr-FR" sz="1000" dirty="0">
                <a:solidFill>
                  <a:srgbClr val="0C1C49"/>
                </a:solidFill>
                <a:latin typeface="Arial" panose="020B0604020202020204" pitchFamily="34" charset="0"/>
              </a:rPr>
              <a:t>en zone euro (</a:t>
            </a:r>
            <a:r>
              <a:rPr lang="fr-FR" sz="1000" dirty="0" err="1">
                <a:solidFill>
                  <a:srgbClr val="0C1C49"/>
                </a:solidFill>
                <a:latin typeface="Arial" panose="020B0604020202020204" pitchFamily="34" charset="0"/>
              </a:rPr>
              <a:t>Fev</a:t>
            </a:r>
            <a:r>
              <a:rPr lang="fr-FR" sz="1000" dirty="0">
                <a:solidFill>
                  <a:srgbClr val="0C1C49"/>
                </a:solidFill>
                <a:latin typeface="Arial" panose="020B0604020202020204" pitchFamily="34" charset="0"/>
              </a:rPr>
              <a:t>)</a:t>
            </a:r>
          </a:p>
        </p:txBody>
      </p:sp>
      <p:sp>
        <p:nvSpPr>
          <p:cNvPr id="27" name="Rectangle : coins arrondis 55">
            <a:extLst>
              <a:ext uri="{FF2B5EF4-FFF2-40B4-BE49-F238E27FC236}">
                <a16:creationId xmlns:a16="http://schemas.microsoft.com/office/drawing/2014/main" id="{707128C8-8A7E-5965-3FF0-F242137DB7E1}"/>
              </a:ext>
            </a:extLst>
          </p:cNvPr>
          <p:cNvSpPr/>
          <p:nvPr/>
        </p:nvSpPr>
        <p:spPr>
          <a:xfrm>
            <a:off x="607910" y="7000172"/>
            <a:ext cx="945515" cy="261648"/>
          </a:xfrm>
          <a:prstGeom prst="roundRect">
            <a:avLst>
              <a:gd name="adj" fmla="val 50000"/>
            </a:avLst>
          </a:prstGeom>
          <a:solidFill>
            <a:schemeClr val="accent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b="1" dirty="0">
                <a:solidFill>
                  <a:srgbClr val="FFFFFF"/>
                </a:solidFill>
                <a:latin typeface="Arial" panose="020B0604020202020204" pitchFamily="34" charset="0"/>
                <a:cs typeface="Arial" panose="020B0604020202020204" pitchFamily="34" charset="0"/>
              </a:rPr>
              <a:t>Auteurs</a:t>
            </a:r>
          </a:p>
        </p:txBody>
      </p:sp>
      <p:sp>
        <p:nvSpPr>
          <p:cNvPr id="13" name="ZoneTexte 12">
            <a:extLst>
              <a:ext uri="{FF2B5EF4-FFF2-40B4-BE49-F238E27FC236}">
                <a16:creationId xmlns:a16="http://schemas.microsoft.com/office/drawing/2014/main" id="{3A243A06-EE4F-71FA-23FE-208BD84BD69F}"/>
              </a:ext>
            </a:extLst>
          </p:cNvPr>
          <p:cNvSpPr txBox="1"/>
          <p:nvPr/>
        </p:nvSpPr>
        <p:spPr>
          <a:xfrm>
            <a:off x="3841652" y="1530883"/>
            <a:ext cx="3256644" cy="220439"/>
          </a:xfrm>
          <a:prstGeom prst="rect">
            <a:avLst/>
          </a:prstGeom>
          <a:noFill/>
        </p:spPr>
        <p:txBody>
          <a:bodyPr vert="horz" wrap="square" lIns="0" tIns="0" rIns="0" bIns="0" rtlCol="0">
            <a:noAutofit/>
          </a:bodyPr>
          <a:lstStyle/>
          <a:p>
            <a:pPr algn="ctr"/>
            <a:r>
              <a:rPr lang="fr-FR" sz="1000" b="1" dirty="0">
                <a:solidFill>
                  <a:srgbClr val="646464"/>
                </a:solidFill>
                <a:latin typeface="Arial" panose="020B0604020202020204" pitchFamily="34" charset="0"/>
                <a:cs typeface="Arial" panose="020B0604020202020204" pitchFamily="34" charset="0"/>
              </a:rPr>
              <a:t>Inflation au Royaume-Uni vs Zone Euro (%) </a:t>
            </a:r>
          </a:p>
          <a:p>
            <a:pPr algn="l"/>
            <a:endParaRPr lang="fr-FR" sz="1000" b="1" dirty="0">
              <a:solidFill>
                <a:srgbClr val="646464"/>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EBB4D2E6-4F14-C2CC-F86A-DE2C5CF923D1}"/>
              </a:ext>
            </a:extLst>
          </p:cNvPr>
          <p:cNvPicPr>
            <a:picLocks noChangeAspect="1"/>
          </p:cNvPicPr>
          <p:nvPr/>
        </p:nvPicPr>
        <p:blipFill>
          <a:blip r:embed="rId14"/>
          <a:stretch>
            <a:fillRect/>
          </a:stretch>
        </p:blipFill>
        <p:spPr>
          <a:xfrm>
            <a:off x="398142" y="7298831"/>
            <a:ext cx="6723291" cy="860471"/>
          </a:xfrm>
          <a:prstGeom prst="rect">
            <a:avLst/>
          </a:prstGeom>
        </p:spPr>
      </p:pic>
      <p:sp>
        <p:nvSpPr>
          <p:cNvPr id="22" name="Rectangle : coins arrondis 21">
            <a:extLst>
              <a:ext uri="{FF2B5EF4-FFF2-40B4-BE49-F238E27FC236}">
                <a16:creationId xmlns:a16="http://schemas.microsoft.com/office/drawing/2014/main" id="{809C7BE7-2926-836B-119E-6B533FF561B9}"/>
              </a:ext>
            </a:extLst>
          </p:cNvPr>
          <p:cNvSpPr/>
          <p:nvPr/>
        </p:nvSpPr>
        <p:spPr>
          <a:xfrm>
            <a:off x="558947" y="6073318"/>
            <a:ext cx="2826385" cy="536431"/>
          </a:xfrm>
          <a:prstGeom prst="roundRect">
            <a:avLst>
              <a:gd name="adj" fmla="val 1419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E21BD41E-E652-3140-A153-F563E2A9BA17}"/>
              </a:ext>
            </a:extLst>
          </p:cNvPr>
          <p:cNvSpPr/>
          <p:nvPr/>
        </p:nvSpPr>
        <p:spPr>
          <a:xfrm>
            <a:off x="829930" y="6196247"/>
            <a:ext cx="2674654" cy="320922"/>
          </a:xfrm>
          <a:prstGeom prst="rect">
            <a:avLst/>
          </a:prstGeom>
        </p:spPr>
        <p:txBody>
          <a:bodyPr wrap="square" lIns="0" tIns="0" rIns="0" bIns="0">
            <a:spAutoFit/>
          </a:bodyPr>
          <a:lstStyle/>
          <a:p>
            <a:pPr marL="539750" indent="-539750" algn="just">
              <a:lnSpc>
                <a:spcPts val="1300"/>
              </a:lnSpc>
            </a:pPr>
            <a:r>
              <a:rPr lang="fr-FR" sz="1000" b="1" dirty="0">
                <a:solidFill>
                  <a:srgbClr val="0C1C49"/>
                </a:solidFill>
                <a:latin typeface="Arial" panose="020B0604020202020204" pitchFamily="34" charset="0"/>
              </a:rPr>
              <a:t>Zone euro </a:t>
            </a:r>
            <a:r>
              <a:rPr lang="fr-FR" sz="1000" dirty="0">
                <a:solidFill>
                  <a:srgbClr val="0C1C49"/>
                </a:solidFill>
                <a:latin typeface="Arial" panose="020B0604020202020204" pitchFamily="34" charset="0"/>
              </a:rPr>
              <a:t>| Indice </a:t>
            </a:r>
            <a:r>
              <a:rPr lang="fr-FR" sz="1000" dirty="0" err="1">
                <a:solidFill>
                  <a:srgbClr val="0C1C49"/>
                </a:solidFill>
                <a:latin typeface="Arial" panose="020B0604020202020204" pitchFamily="34" charset="0"/>
              </a:rPr>
              <a:t>Zew</a:t>
            </a:r>
            <a:r>
              <a:rPr lang="fr-FR" sz="1000" dirty="0">
                <a:solidFill>
                  <a:srgbClr val="0C1C49"/>
                </a:solidFill>
                <a:latin typeface="Arial" panose="020B0604020202020204" pitchFamily="34" charset="0"/>
              </a:rPr>
              <a:t> du sentiment</a:t>
            </a:r>
          </a:p>
          <a:p>
            <a:pPr marL="539750" indent="-539750" algn="just">
              <a:lnSpc>
                <a:spcPts val="1300"/>
              </a:lnSpc>
            </a:pPr>
            <a:r>
              <a:rPr lang="fr-FR" sz="1000" dirty="0">
                <a:solidFill>
                  <a:srgbClr val="0C1C49"/>
                </a:solidFill>
                <a:latin typeface="Arial" panose="020B0604020202020204" pitchFamily="34" charset="0"/>
              </a:rPr>
              <a:t>économique à 39,4 (</a:t>
            </a:r>
            <a:r>
              <a:rPr lang="fr-FR" sz="1000" dirty="0" err="1">
                <a:solidFill>
                  <a:srgbClr val="0C1C49"/>
                </a:solidFill>
                <a:latin typeface="Arial" panose="020B0604020202020204" pitchFamily="34" charset="0"/>
              </a:rPr>
              <a:t>Fev</a:t>
            </a:r>
            <a:r>
              <a:rPr lang="fr-FR" sz="1000" dirty="0">
                <a:solidFill>
                  <a:srgbClr val="0C1C49"/>
                </a:solidFill>
                <a:latin typeface="Arial" panose="020B0604020202020204" pitchFamily="34" charset="0"/>
              </a:rPr>
              <a:t>)</a:t>
            </a:r>
          </a:p>
        </p:txBody>
      </p:sp>
      <p:sp>
        <p:nvSpPr>
          <p:cNvPr id="23" name="object 10">
            <a:extLst>
              <a:ext uri="{FF2B5EF4-FFF2-40B4-BE49-F238E27FC236}">
                <a16:creationId xmlns:a16="http://schemas.microsoft.com/office/drawing/2014/main" id="{44BA366D-6934-C51A-7BEB-C3BF67966E71}"/>
              </a:ext>
            </a:extLst>
          </p:cNvPr>
          <p:cNvSpPr/>
          <p:nvPr/>
        </p:nvSpPr>
        <p:spPr>
          <a:xfrm rot="16200000">
            <a:off x="582989" y="6262891"/>
            <a:ext cx="251076" cy="91452"/>
          </a:xfrm>
          <a:custGeom>
            <a:avLst/>
            <a:gdLst/>
            <a:ahLst/>
            <a:cxnLst/>
            <a:rect l="l" t="t" r="r" b="b"/>
            <a:pathLst>
              <a:path w="288289" h="115570">
                <a:moveTo>
                  <a:pt x="288010" y="0"/>
                </a:moveTo>
                <a:lnTo>
                  <a:pt x="0" y="0"/>
                </a:lnTo>
                <a:lnTo>
                  <a:pt x="144005" y="115201"/>
                </a:lnTo>
                <a:lnTo>
                  <a:pt x="288010" y="0"/>
                </a:lnTo>
                <a:close/>
              </a:path>
            </a:pathLst>
          </a:custGeom>
          <a:solidFill>
            <a:srgbClr val="00C3F1"/>
          </a:solidFill>
        </p:spPr>
        <p:txBody>
          <a:bodyPr wrap="square" lIns="0" tIns="0" rIns="0" bIns="0" rtlCol="0"/>
          <a:lstStyle/>
          <a:p>
            <a:endParaRPr/>
          </a:p>
        </p:txBody>
      </p:sp>
      <p:pic>
        <p:nvPicPr>
          <p:cNvPr id="18" name="Image 17">
            <a:extLst>
              <a:ext uri="{FF2B5EF4-FFF2-40B4-BE49-F238E27FC236}">
                <a16:creationId xmlns:a16="http://schemas.microsoft.com/office/drawing/2014/main" id="{B4EB4A10-81C3-0E89-3970-09E012929DFB}"/>
              </a:ext>
            </a:extLst>
          </p:cNvPr>
          <p:cNvPicPr>
            <a:picLocks noChangeAspect="1"/>
          </p:cNvPicPr>
          <p:nvPr/>
        </p:nvPicPr>
        <p:blipFill>
          <a:blip r:embed="rId15"/>
          <a:stretch>
            <a:fillRect/>
          </a:stretch>
        </p:blipFill>
        <p:spPr>
          <a:xfrm>
            <a:off x="3779834" y="1889892"/>
            <a:ext cx="3328695" cy="2006087"/>
          </a:xfrm>
          <a:prstGeom prst="rect">
            <a:avLst/>
          </a:prstGeom>
        </p:spPr>
      </p:pic>
    </p:spTree>
    <p:extLst>
      <p:ext uri="{BB962C8B-B14F-4D97-AF65-F5344CB8AC3E}">
        <p14:creationId xmlns:p14="http://schemas.microsoft.com/office/powerpoint/2010/main" val="3291369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10.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11.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3.xml><?xml version="1.0" encoding="utf-8"?>
<p:tagLst xmlns:a="http://schemas.openxmlformats.org/drawingml/2006/main" xmlns:r="http://schemas.openxmlformats.org/officeDocument/2006/relationships" xmlns:p="http://schemas.openxmlformats.org/presentationml/2006/main">
  <p:tag name="TOCSHAPE" val="275"/>
  <p:tag name="SLIDEINDEX" val="275"/>
  <p:tag name="NAME" val="SECTIONINDEX"/>
  <p:tag name="TOCTEMPLATESHAPENAME" val="Numéro de slide des sections"/>
  <p:tag name="TOCTEMPLATESHAPEDESCRIPTION" val="Définit le format de la forme contenant les numéros de slides pour les sections."/>
</p:tagLst>
</file>

<file path=ppt/tags/tag14.xml><?xml version="1.0" encoding="utf-8"?>
<p:tagLst xmlns:a="http://schemas.openxmlformats.org/drawingml/2006/main" xmlns:r="http://schemas.openxmlformats.org/officeDocument/2006/relationships" xmlns:p="http://schemas.openxmlformats.org/presentationml/2006/main">
  <p:tag name="TOCSHAPE" val="259"/>
  <p:tag name="SLIDEINDEX" val="259"/>
  <p:tag name="NAME" val="SUBSECTIONINDEX"/>
  <p:tag name="TOCTEMPLATESHAPENAME" val="Numéro de slide des sous-sections"/>
  <p:tag name="TOCTEMPLATESHAPEDESCRIPTION" val="Définit le format de la forme contenant les numéros de slides des sous-section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7.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ags/tag18.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19.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2.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20.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21.xml><?xml version="1.0" encoding="utf-8"?>
<p:tagLst xmlns:a="http://schemas.openxmlformats.org/drawingml/2006/main" xmlns:r="http://schemas.openxmlformats.org/officeDocument/2006/relationships" xmlns:p="http://schemas.openxmlformats.org/presentationml/2006/main">
  <p:tag name="TOCSHAPE" val="284"/>
  <p:tag name="SLIDEINDEX" val="284"/>
  <p:tag name="NAME" val="SECTIONINDEX"/>
  <p:tag name="TOCTEMPLATESHAPENAME" val="Numéro de slide des sections"/>
  <p:tag name="TOCTEMPLATESHAPEDESCRIPTION" val="Définit le format de la forme contenant les numéros de slides pour les sections."/>
</p:tagLst>
</file>

<file path=ppt/tags/tag22.xml><?xml version="1.0" encoding="utf-8"?>
<p:tagLst xmlns:a="http://schemas.openxmlformats.org/drawingml/2006/main" xmlns:r="http://schemas.openxmlformats.org/officeDocument/2006/relationships" xmlns:p="http://schemas.openxmlformats.org/presentationml/2006/main">
  <p:tag name="TOCSHAPE" val="284"/>
  <p:tag name="SLIDEINDEX" val="284"/>
  <p:tag name="NAME" val="SUBSECTIONINDEX"/>
  <p:tag name="TOCTEMPLATESHAPENAME" val="Numéro de slide des sous-sections"/>
  <p:tag name="TOCTEMPLATESHAPEDESCRIPTION" val="Définit le format de la forme contenant les numéros de slides des sous-sections."/>
</p:tagLst>
</file>

<file path=ppt/tags/tag23.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8.xml><?xml version="1.0" encoding="utf-8"?>
<p:tagLst xmlns:a="http://schemas.openxmlformats.org/drawingml/2006/main" xmlns:r="http://schemas.openxmlformats.org/officeDocument/2006/relationships" xmlns:p="http://schemas.openxmlformats.org/presentationml/2006/main">
  <p:tag name="NAME" val="Reminder03/12/2013 17:28:3777394899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NAME" val="Reminder02/12/2013 17:45:23397732938"/>
  <p:tag name="TOCTEMPLATESHAPENAME" val="Sous-section"/>
</p:tagLst>
</file>

<file path=ppt/tags/tag3.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4.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5.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6.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7.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9.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heme/theme1.xml><?xml version="1.0" encoding="utf-8"?>
<a:theme xmlns:a="http://schemas.openxmlformats.org/drawingml/2006/main" name="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2.xml><?xml version="1.0" encoding="utf-8"?>
<a:theme xmlns:a="http://schemas.openxmlformats.org/drawingml/2006/main" name="UpSlide Table Of Content Master (do not edit)">
  <a:themeElements>
    <a:clrScheme name="Amundi AM">
      <a:dk1>
        <a:srgbClr val="003C64"/>
      </a:dk1>
      <a:lt1>
        <a:srgbClr val="FFFFFF"/>
      </a:lt1>
      <a:dk2>
        <a:srgbClr val="646464"/>
      </a:dk2>
      <a:lt2>
        <a:srgbClr val="E7E6E6"/>
      </a:lt2>
      <a:accent1>
        <a:srgbClr val="004F9F"/>
      </a:accent1>
      <a:accent2>
        <a:srgbClr val="457296"/>
      </a:accent2>
      <a:accent3>
        <a:srgbClr val="38B2B6"/>
      </a:accent3>
      <a:accent4>
        <a:srgbClr val="E6325E"/>
      </a:accent4>
      <a:accent5>
        <a:srgbClr val="F07D00"/>
      </a:accent5>
      <a:accent6>
        <a:srgbClr val="C19134"/>
      </a:accent6>
      <a:hlink>
        <a:srgbClr val="00A0E3"/>
      </a:hlink>
      <a:folHlink>
        <a:srgbClr val="00B6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7BEB09D2-91ED-4CE5-A2F2-D721807BF776}" vid="{E4DF661D-3310-4B85-B8C8-D6A0B94671A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1221</Words>
  <Application>Microsoft Office PowerPoint</Application>
  <PresentationFormat>Custom</PresentationFormat>
  <Paragraphs>70</Paragraphs>
  <Slides>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vt:i4>
      </vt:variant>
    </vt:vector>
  </HeadingPairs>
  <TitlesOfParts>
    <vt:vector size="15" baseType="lpstr">
      <vt:lpstr>.Lucida Grande UI Regular</vt:lpstr>
      <vt:lpstr>Gotham Medium</vt:lpstr>
      <vt:lpstr>Gotham-Bold</vt:lpstr>
      <vt:lpstr>Arial</vt:lpstr>
      <vt:lpstr>Calibri</vt:lpstr>
      <vt:lpstr>Garamond</vt:lpstr>
      <vt:lpstr>Noto Sans</vt:lpstr>
      <vt:lpstr>Segoe UI Light</vt:lpstr>
      <vt:lpstr>Symbol</vt:lpstr>
      <vt:lpstr>Wingdings</vt:lpstr>
      <vt:lpstr>Thème1</vt:lpstr>
      <vt:lpstr>UpSlide Table Of Content Master (do not edit)</vt:lpstr>
      <vt:lpstr>Les « minutes » de la Fed</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Liquidity Letter FR</dc:title>
  <dc:subject/>
  <dc:creator>Emmanuel Baude</dc:creator>
  <cp:keywords/>
  <dc:description/>
  <cp:lastModifiedBy>Blanchard Gauthier (AMUNDI)</cp:lastModifiedBy>
  <cp:revision>2687</cp:revision>
  <cp:lastPrinted>2022-11-03T13:44:28Z</cp:lastPrinted>
  <dcterms:created xsi:type="dcterms:W3CDTF">2022-03-29T09:51:40Z</dcterms:created>
  <dcterms:modified xsi:type="dcterms:W3CDTF">2026-02-19T16:50:41Z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6ac45191-74e4-40a9-a4c5-ab5c9391e33a_Enabled">
    <vt:lpwstr>true</vt:lpwstr>
  </property>
  <property fmtid="{D5CDD505-2E9C-101B-9397-08002B2CF9AE}" pid="4" name="MSIP_Label_6ac45191-74e4-40a9-a4c5-ab5c9391e33a_SetDate">
    <vt:lpwstr>2022-05-05T06:40:30Z</vt:lpwstr>
  </property>
  <property fmtid="{D5CDD505-2E9C-101B-9397-08002B2CF9AE}" pid="5" name="MSIP_Label_6ac45191-74e4-40a9-a4c5-ab5c9391e33a_Method">
    <vt:lpwstr>Standard</vt:lpwstr>
  </property>
  <property fmtid="{D5CDD505-2E9C-101B-9397-08002B2CF9AE}" pid="6" name="MSIP_Label_6ac45191-74e4-40a9-a4c5-ab5c9391e33a_Name">
    <vt:lpwstr>Internal Data</vt:lpwstr>
  </property>
  <property fmtid="{D5CDD505-2E9C-101B-9397-08002B2CF9AE}" pid="7" name="MSIP_Label_6ac45191-74e4-40a9-a4c5-ab5c9391e33a_SiteId">
    <vt:lpwstr>a5c34232-eadc-4609-bff3-dd6fcdae3fe2</vt:lpwstr>
  </property>
  <property fmtid="{D5CDD505-2E9C-101B-9397-08002B2CF9AE}" pid="8" name="MSIP_Label_6ac45191-74e4-40a9-a4c5-ab5c9391e33a_ActionId">
    <vt:lpwstr>25b5765d-609b-4687-862f-fd344382fa23</vt:lpwstr>
  </property>
  <property fmtid="{D5CDD505-2E9C-101B-9397-08002B2CF9AE}" pid="9" name="MSIP_Label_6ac45191-74e4-40a9-a4c5-ab5c9391e33a_ContentBits">
    <vt:lpwstr>0</vt:lpwstr>
  </property>
</Properties>
</file>