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347" r:id="rId2"/>
    <p:sldId id="356" r:id="rId3"/>
    <p:sldId id="359" r:id="rId4"/>
    <p:sldId id="348" r:id="rId5"/>
    <p:sldId id="357" r:id="rId6"/>
    <p:sldId id="352" r:id="rId7"/>
    <p:sldId id="360" r:id="rId8"/>
    <p:sldId id="361" r:id="rId9"/>
    <p:sldId id="362" r:id="rId10"/>
    <p:sldId id="351" r:id="rId11"/>
    <p:sldId id="363" r:id="rId12"/>
    <p:sldId id="342" r:id="rId13"/>
    <p:sldId id="346" r:id="rId14"/>
    <p:sldId id="364" r:id="rId15"/>
    <p:sldId id="365" r:id="rId16"/>
    <p:sldId id="345" r:id="rId17"/>
    <p:sldId id="344" r:id="rId18"/>
    <p:sldId id="338" r:id="rId19"/>
    <p:sldId id="366" r:id="rId20"/>
    <p:sldId id="358" r:id="rId21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134"/>
    <a:srgbClr val="38B2B6"/>
    <a:srgbClr val="007172"/>
    <a:srgbClr val="00A0E3"/>
    <a:srgbClr val="0070C0"/>
    <a:srgbClr val="0058B0"/>
    <a:srgbClr val="004F9F"/>
    <a:srgbClr val="003C64"/>
    <a:srgbClr val="009EE0"/>
    <a:srgbClr val="00B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6327"/>
  </p:normalViewPr>
  <p:slideViewPr>
    <p:cSldViewPr snapToGrid="0" snapToObjects="1">
      <p:cViewPr>
        <p:scale>
          <a:sx n="75" d="100"/>
          <a:sy n="75" d="100"/>
        </p:scale>
        <p:origin x="316" y="-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 snapToGrid="0" snapToObjects="1">
      <p:cViewPr varScale="1">
        <p:scale>
          <a:sx n="178" d="100"/>
          <a:sy n="178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789E005-97FD-E441-B6E3-226373765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038629-EBEB-3149-8BC4-48C41D81E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F3B7-E8C8-A944-9FEA-CF1AE2F2A05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1F02A4-C980-CB4C-83F6-DFC9DAB34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42DE2-4A45-4644-B1F6-3A43652DEE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2C73-29D1-2643-B0F1-8C439FEAB0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3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D351E-6C1D-C147-9F29-3B059E571D72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40E3-1EFB-A149-B155-47458C6E9B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837B3A-E525-E945-BEEC-0EE27303202C}"/>
              </a:ext>
            </a:extLst>
          </p:cNvPr>
          <p:cNvSpPr/>
          <p:nvPr/>
        </p:nvSpPr>
        <p:spPr>
          <a:xfrm>
            <a:off x="0" y="3362454"/>
            <a:ext cx="12192000" cy="2421846"/>
          </a:xfrm>
          <a:prstGeom prst="rect">
            <a:avLst/>
          </a:prstGeom>
          <a:solidFill>
            <a:srgbClr val="102D6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0625" rtlCol="0" anchor="ctr"/>
          <a:lstStyle/>
          <a:p>
            <a:pPr algn="ctr"/>
            <a:endParaRPr lang="fr-FR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801" y="4269018"/>
            <a:ext cx="8181913" cy="1141923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800" y="3864074"/>
            <a:ext cx="10730400" cy="242803"/>
          </a:xfrm>
        </p:spPr>
        <p:txBody>
          <a:bodyPr>
            <a:noAutofit/>
          </a:bodyPr>
          <a:lstStyle>
            <a:lvl1pPr marL="0" indent="0" algn="l">
              <a:buNone/>
              <a:defRPr sz="1000" spc="51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3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8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3" indent="0" algn="ctr">
              <a:buNone/>
              <a:defRPr sz="1600"/>
            </a:lvl8pPr>
            <a:lvl9pPr marL="365742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r-FR" noProof="0" dirty="0"/>
          </a:p>
        </p:txBody>
      </p:sp>
      <p:sp>
        <p:nvSpPr>
          <p:cNvPr id="10" name="Rectangle 9"/>
          <p:cNvSpPr/>
          <p:nvPr/>
        </p:nvSpPr>
        <p:spPr>
          <a:xfrm>
            <a:off x="1" y="2907811"/>
            <a:ext cx="12192000" cy="75600"/>
          </a:xfrm>
          <a:prstGeom prst="rect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>
          <a:xfrm>
            <a:off x="1" y="3021472"/>
            <a:ext cx="12192000" cy="75600"/>
          </a:xfrm>
          <a:prstGeom prst="rect">
            <a:avLst/>
          </a:prstGeom>
          <a:solidFill>
            <a:srgbClr val="1596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2" name="Rectangle 11"/>
          <p:cNvSpPr/>
          <p:nvPr/>
        </p:nvSpPr>
        <p:spPr>
          <a:xfrm>
            <a:off x="1" y="3135133"/>
            <a:ext cx="12192000" cy="75600"/>
          </a:xfrm>
          <a:prstGeom prst="rect">
            <a:avLst/>
          </a:prstGeom>
          <a:solidFill>
            <a:srgbClr val="0073A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/>
        </p:nvSpPr>
        <p:spPr>
          <a:xfrm>
            <a:off x="1" y="3248794"/>
            <a:ext cx="12192000" cy="75600"/>
          </a:xfrm>
          <a:prstGeom prst="rect">
            <a:avLst/>
          </a:prstGeom>
          <a:solidFill>
            <a:srgbClr val="00548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1" y="4549711"/>
            <a:ext cx="2599353" cy="19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2267" t="18420" r="2439"/>
          <a:stretch/>
        </p:blipFill>
        <p:spPr>
          <a:xfrm>
            <a:off x="-18854" y="0"/>
            <a:ext cx="1220780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F4D403-34BE-7344-9A68-B8E6152722B4}"/>
              </a:ext>
            </a:extLst>
          </p:cNvPr>
          <p:cNvSpPr/>
          <p:nvPr/>
        </p:nvSpPr>
        <p:spPr>
          <a:xfrm>
            <a:off x="0" y="3901500"/>
            <a:ext cx="12192000" cy="1882800"/>
          </a:xfrm>
          <a:prstGeom prst="rect">
            <a:avLst/>
          </a:prstGeom>
          <a:solidFill>
            <a:srgbClr val="0F265C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0625" rtlCol="0" anchor="ctr"/>
          <a:lstStyle/>
          <a:p>
            <a:pPr algn="ctr"/>
            <a:endParaRPr lang="fr-FR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00" y="4408866"/>
            <a:ext cx="8190261" cy="13010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200" y="4136003"/>
            <a:ext cx="10363200" cy="242803"/>
          </a:xfrm>
        </p:spPr>
        <p:txBody>
          <a:bodyPr>
            <a:noAutofit/>
          </a:bodyPr>
          <a:lstStyle>
            <a:lvl1pPr marL="0" indent="0" algn="l">
              <a:buNone/>
              <a:defRPr sz="1000" spc="51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3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8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3" indent="0" algn="ctr">
              <a:buNone/>
              <a:defRPr sz="1600"/>
            </a:lvl8pPr>
            <a:lvl9pPr marL="365742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3" y="913884"/>
            <a:ext cx="1682154" cy="751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73" y="4527420"/>
            <a:ext cx="1949515" cy="19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an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6" y="540001"/>
            <a:ext cx="10751999" cy="387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04000"/>
            <a:ext cx="10751997" cy="399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Un nouvel horizon pour l’industrie financière | 2023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19668" y="936001"/>
            <a:ext cx="10752331" cy="30448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719668" y="5461200"/>
            <a:ext cx="10752331" cy="612000"/>
          </a:xfrm>
        </p:spPr>
        <p:txBody>
          <a:bodyPr anchor="b">
            <a:noAutofit/>
          </a:bodyPr>
          <a:lstStyle>
            <a:lvl1pPr marL="6351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6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6" y="540001"/>
            <a:ext cx="10751999" cy="387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19668" y="936001"/>
            <a:ext cx="10752331" cy="30448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19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200001" y="1698579"/>
            <a:ext cx="10362785" cy="1446644"/>
          </a:xfrm>
        </p:spPr>
        <p:txBody>
          <a:bodyPr>
            <a:noAutofit/>
          </a:bodyPr>
          <a:lstStyle>
            <a:lvl1pPr marL="0" indent="0">
              <a:buNone/>
              <a:defRPr sz="8900">
                <a:solidFill>
                  <a:srgbClr val="00B4E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3240000"/>
            <a:ext cx="12192000" cy="256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01" y="3470587"/>
            <a:ext cx="10362785" cy="502324"/>
          </a:xfrm>
        </p:spPr>
        <p:txBody>
          <a:bodyPr anchor="t" anchorCtr="0">
            <a:normAutofit/>
          </a:bodyPr>
          <a:lstStyle>
            <a:lvl1pPr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421" y="3972911"/>
            <a:ext cx="10362785" cy="1332188"/>
          </a:xfrm>
        </p:spPr>
        <p:txBody>
          <a:bodyPr>
            <a:normAutofit/>
          </a:bodyPr>
          <a:lstStyle>
            <a:lvl1pPr marL="0" indent="0">
              <a:buNone/>
              <a:defRPr sz="2500" spc="80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20000" y="6228000"/>
            <a:ext cx="48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1200001" y="5362221"/>
            <a:ext cx="10362785" cy="291827"/>
          </a:xfrm>
        </p:spPr>
        <p:txBody>
          <a:bodyPr>
            <a:normAutofit/>
          </a:bodyPr>
          <a:lstStyle>
            <a:lvl1pPr marL="0" indent="0">
              <a:buNone/>
              <a:defRPr sz="1200" spc="5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959051" y="6482821"/>
            <a:ext cx="0" cy="11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87" y="6267484"/>
            <a:ext cx="2504619" cy="3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5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854200"/>
            <a:ext cx="12192000" cy="394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1" y="1064661"/>
            <a:ext cx="10367997" cy="466228"/>
          </a:xfrm>
        </p:spPr>
        <p:txBody>
          <a:bodyPr>
            <a:noAutofit/>
          </a:bodyPr>
          <a:lstStyle>
            <a:lvl1pPr>
              <a:defRPr sz="3400" b="0">
                <a:solidFill>
                  <a:srgbClr val="00B4E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20000" y="6228000"/>
            <a:ext cx="48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1200151" y="2102404"/>
            <a:ext cx="10271845" cy="3452401"/>
          </a:xfrm>
        </p:spPr>
        <p:txBody>
          <a:bodyPr/>
          <a:lstStyle>
            <a:lvl1pPr marL="269862" indent="-263513"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 b="1">
                <a:solidFill>
                  <a:schemeClr val="tx1"/>
                </a:solidFill>
              </a:defRPr>
            </a:lvl1pPr>
            <a:lvl2pPr marL="536548" indent="-133344">
              <a:spcBef>
                <a:spcPts val="800"/>
              </a:spcBef>
              <a:tabLst/>
              <a:defRPr sz="1200"/>
            </a:lvl2pPr>
            <a:lvl3pPr marL="269986" indent="-265101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tabLst/>
              <a:defRPr sz="1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959051" y="6482821"/>
            <a:ext cx="0" cy="11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87" y="6267484"/>
            <a:ext cx="2504619" cy="3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7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7" y="540000"/>
            <a:ext cx="10751999" cy="38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6" y="1404000"/>
            <a:ext cx="5299801" cy="391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04000"/>
            <a:ext cx="5299797" cy="391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19668" y="936000"/>
            <a:ext cx="10752667" cy="306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719668" y="5461002"/>
            <a:ext cx="10752331" cy="622300"/>
          </a:xfrm>
        </p:spPr>
        <p:txBody>
          <a:bodyPr anchor="b"/>
          <a:lstStyle>
            <a:lvl1pPr marL="6351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59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0001" y="6224400"/>
            <a:ext cx="48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720006" y="1368057"/>
            <a:ext cx="10751999" cy="4462645"/>
          </a:xfrm>
        </p:spPr>
        <p:txBody>
          <a:bodyPr anchor="b"/>
          <a:lstStyle>
            <a:lvl1pPr marL="177792" indent="-171442">
              <a:tabLst/>
              <a:defRPr sz="1000">
                <a:solidFill>
                  <a:schemeClr val="accent1"/>
                </a:solidFill>
              </a:defRPr>
            </a:lvl1pPr>
            <a:lvl2pPr marL="177792" indent="0" algn="just">
              <a:buNone/>
              <a:tabLst/>
              <a:defRPr sz="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959051" y="6482821"/>
            <a:ext cx="0" cy="11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87" y="6267484"/>
            <a:ext cx="2504619" cy="3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698266"/>
            <a:ext cx="10751999" cy="387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548000"/>
            <a:ext cx="10751997" cy="39132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19667" y="1085758"/>
            <a:ext cx="10752331" cy="3044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719667" y="5461200"/>
            <a:ext cx="10752331" cy="612000"/>
          </a:xfrm>
        </p:spPr>
        <p:txBody>
          <a:bodyPr anchor="b">
            <a:noAutofit/>
          </a:bodyPr>
          <a:lstStyle>
            <a:lvl1pPr marL="6350" indent="0" algn="just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93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6" y="540000"/>
            <a:ext cx="10751999" cy="4662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548002"/>
            <a:ext cx="10751997" cy="4461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292" y="6480000"/>
            <a:ext cx="6949595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80000"/>
            <a:ext cx="240001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AD952E5-C772-624B-8D8A-666D3A0C2979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959051" y="6482821"/>
            <a:ext cx="0" cy="11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0001" y="6228000"/>
            <a:ext cx="48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33" y="6357483"/>
            <a:ext cx="1878464" cy="3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400" b="1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28" indent="-217477" algn="l" defTabSz="914355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CambriaMath" charset="0"/>
        <a:buChar char="⎯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01619" indent="-177792" algn="l" defTabSz="914355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mbriaMath" charset="0"/>
        <a:buChar char="⎯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79410" indent="-131756" algn="l" defTabSz="914355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LucidaGrande-Bold" charset="0"/>
        <a:buChar char="⁃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938" indent="0" algn="l" defTabSz="914355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355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47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1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8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Amundi Technology</a:t>
            </a:r>
            <a:r>
              <a:rPr lang="en-US" b="1" dirty="0" smtClean="0"/>
              <a:t>, </a:t>
            </a:r>
            <a:r>
              <a:rPr lang="fr-FR" b="1" dirty="0" smtClean="0"/>
              <a:t>un nouvel horizon pour </a:t>
            </a:r>
            <a:r>
              <a:rPr lang="fr-FR" b="1" dirty="0"/>
              <a:t>l’industrie financière</a:t>
            </a:r>
            <a:endParaRPr lang="en-GB" b="1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200" b="1" dirty="0" smtClean="0"/>
              <a:t>Janvier </a:t>
            </a:r>
            <a:r>
              <a:rPr lang="fr-FR" sz="1200" b="1" dirty="0" smtClean="0"/>
              <a:t>2023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336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>
            <a:extLst>
              <a:ext uri="{FF2B5EF4-FFF2-40B4-BE49-F238E27FC236}">
                <a16:creationId xmlns:a16="http://schemas.microsoft.com/office/drawing/2014/main" id="{40469273-247D-4B8B-8E10-908B7368F1C5}"/>
              </a:ext>
            </a:extLst>
          </p:cNvPr>
          <p:cNvSpPr/>
          <p:nvPr/>
        </p:nvSpPr>
        <p:spPr>
          <a:xfrm rot="5400000">
            <a:off x="4938422" y="2870100"/>
            <a:ext cx="1889853" cy="1728000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vert="vert270"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1"/>
            <a:ext cx="11167199" cy="387493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fr-FR" kern="0" spc="0" dirty="0">
                <a:solidFill>
                  <a:srgbClr val="003C64"/>
                </a:solidFill>
                <a:ea typeface="ＭＳ Ｐゴシック" pitchFamily="34" charset="-128"/>
                <a:cs typeface="Gotham Pro Light" panose="02000503030000020004" pitchFamily="2" charset="0"/>
              </a:rPr>
              <a:t>Plateforme d’investissement multi classe d’actifs pour les gestionnaires d’actifs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10</a:t>
            </a:fld>
            <a:endParaRPr lang="fr-FR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4036436" y="1350545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144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Front Office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Gestion et analyse de portefeuille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Simulations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Transparisation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latin typeface="+mj-lt"/>
                <a:cs typeface="Calibri" panose="020F0502020204030204" pitchFamily="34" charset="0"/>
              </a:rPr>
              <a:t>Order booking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Dealing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Gestion de la trésorerie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ESG</a:t>
            </a:r>
            <a:endParaRPr lang="en-US" sz="9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40469273-247D-4B8B-8E10-908B7368F1C5}"/>
              </a:ext>
            </a:extLst>
          </p:cNvPr>
          <p:cNvSpPr/>
          <p:nvPr/>
        </p:nvSpPr>
        <p:spPr>
          <a:xfrm rot="5400000">
            <a:off x="5870881" y="1350545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144000" rtlCol="0" anchor="ctr">
            <a:normAutofit fontScale="850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kern="0" dirty="0">
                <a:latin typeface="+mj-lt"/>
                <a:cs typeface="Calibri" panose="020F0502020204030204" pitchFamily="34" charset="0"/>
              </a:rPr>
              <a:t>Conformité aux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kern="0" dirty="0">
                <a:latin typeface="+mj-lt"/>
                <a:cs typeface="Calibri" panose="020F0502020204030204" pitchFamily="34" charset="0"/>
              </a:rPr>
              <a:t>risques et aux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kern="0" dirty="0">
                <a:latin typeface="+mj-lt"/>
                <a:cs typeface="Calibri" panose="020F0502020204030204" pitchFamily="34" charset="0"/>
              </a:rPr>
              <a:t>placements</a:t>
            </a:r>
          </a:p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kern="0" dirty="0">
                <a:latin typeface="+mj-lt"/>
                <a:cs typeface="Calibri" panose="020F0502020204030204" pitchFamily="34" charset="0"/>
              </a:rPr>
              <a:t>Risque de marché (VaR, TE)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kern="0" dirty="0">
                <a:latin typeface="+mj-lt"/>
                <a:cs typeface="Calibri" panose="020F0502020204030204" pitchFamily="34" charset="0"/>
              </a:rPr>
              <a:t>Risque de liquidité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kern="0" dirty="0">
                <a:latin typeface="+mj-lt"/>
                <a:cs typeface="Calibri" panose="020F0502020204030204" pitchFamily="34" charset="0"/>
              </a:rPr>
              <a:t>Directives en matière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kern="0" dirty="0">
                <a:latin typeface="+mj-lt"/>
                <a:cs typeface="Calibri" panose="020F0502020204030204" pitchFamily="34" charset="0"/>
              </a:rPr>
              <a:t>d’investissement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kern="0" dirty="0">
                <a:latin typeface="+mj-lt"/>
                <a:cs typeface="Calibri" panose="020F0502020204030204" pitchFamily="34" charset="0"/>
              </a:rPr>
              <a:t>Contrôles pre-trade </a:t>
            </a:r>
            <a:r>
              <a:rPr lang="en-US" sz="1100" kern="0" dirty="0">
                <a:latin typeface="+mj-lt"/>
                <a:cs typeface="Calibri" panose="020F0502020204030204" pitchFamily="34" charset="0"/>
              </a:rPr>
              <a:t>et post-trade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8D1A500-F675-444D-8AEF-F2C7E0FB84DD}"/>
              </a:ext>
            </a:extLst>
          </p:cNvPr>
          <p:cNvSpPr/>
          <p:nvPr/>
        </p:nvSpPr>
        <p:spPr>
          <a:xfrm rot="5400000">
            <a:off x="3122280" y="2878989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kern="0" dirty="0">
                <a:cs typeface="Calibri" panose="020F0502020204030204" pitchFamily="34" charset="0"/>
              </a:rPr>
              <a:t>Gestion</a:t>
            </a:r>
            <a:r>
              <a:rPr lang="en-US" sz="1400" b="1" kern="0" dirty="0">
                <a:cs typeface="Calibri" panose="020F0502020204030204" pitchFamily="34" charset="0"/>
              </a:rPr>
              <a:t> des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kern="0" dirty="0">
                <a:cs typeface="Calibri" panose="020F0502020204030204" pitchFamily="34" charset="0"/>
              </a:rPr>
              <a:t>données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Instruments financiers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Portefeuille et produits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Notation des indices &amp; benchmark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Actifs privés et réels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Contrôles de la qualité des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données</a:t>
            </a:r>
            <a:endParaRPr lang="en-US" sz="9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642FF034-ACCB-4AE0-B1EF-DE7FFE958FD1}"/>
              </a:ext>
            </a:extLst>
          </p:cNvPr>
          <p:cNvSpPr/>
          <p:nvPr/>
        </p:nvSpPr>
        <p:spPr>
          <a:xfrm rot="5400000">
            <a:off x="4036436" y="4416217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Reporting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Production de factsheets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Diffusion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Visualisation des données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API ouverte</a:t>
            </a:r>
            <a:endParaRPr lang="en-US" sz="9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E62FF93B-3C2B-49DC-AE8D-F434733AAEA6}"/>
              </a:ext>
            </a:extLst>
          </p:cNvPr>
          <p:cNvSpPr/>
          <p:nvPr/>
        </p:nvSpPr>
        <p:spPr>
          <a:xfrm rot="5400000">
            <a:off x="5881860" y="4401065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kern="0" dirty="0">
                <a:latin typeface="+mj-lt"/>
                <a:cs typeface="Calibri" panose="020F0502020204030204" pitchFamily="34" charset="0"/>
              </a:rPr>
              <a:t>Performance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Mesure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Contribution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latin typeface="+mj-lt"/>
                <a:cs typeface="Calibri" panose="020F0502020204030204" pitchFamily="34" charset="0"/>
              </a:rPr>
              <a:t>Attribution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6774180" y="2868786"/>
            <a:ext cx="1887226" cy="1728000"/>
          </a:xfrm>
          <a:prstGeom prst="hexagon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latin typeface="+mj-lt"/>
                <a:cs typeface="Calibri" panose="020F0502020204030204" pitchFamily="34" charset="0"/>
              </a:rPr>
              <a:t>Middle-Office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Tenue de position IBOR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Traitement des opérations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Opérations de fonds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Administration des garanties OTC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Souscriptions et rachats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Opérations sur titres et revenus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rgbClr val="003C64"/>
                </a:solidFill>
                <a:latin typeface="+mj-lt"/>
                <a:cs typeface="Calibri" panose="020F0502020204030204" pitchFamily="34" charset="0"/>
              </a:rPr>
              <a:t>Réconciliations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8772141" y="5824254"/>
            <a:ext cx="252000" cy="216000"/>
          </a:xfrm>
          <a:prstGeom prst="hexagon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8772141" y="5494484"/>
            <a:ext cx="252000" cy="216000"/>
          </a:xfrm>
          <a:prstGeom prst="hexagon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136" y="5533236"/>
            <a:ext cx="127067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latin typeface="+mj-lt"/>
              </a:rPr>
              <a:t>ALTO* Investment</a:t>
            </a:r>
          </a:p>
        </p:txBody>
      </p:sp>
      <p:sp>
        <p:nvSpPr>
          <p:cNvPr id="2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136" y="5863006"/>
            <a:ext cx="127067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i="1" dirty="0">
                <a:latin typeface="+mj-lt"/>
              </a:rPr>
              <a:t>Services opérationnels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3109604" y="1789311"/>
            <a:ext cx="936000" cy="864000"/>
          </a:xfrm>
          <a:prstGeom prst="hexagon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square"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Services Dealing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8668349" y="3350990"/>
            <a:ext cx="936000" cy="864000"/>
          </a:xfrm>
          <a:prstGeom prst="hexagon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square"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Services Middle Office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2194935" y="3350990"/>
            <a:ext cx="936000" cy="864000"/>
          </a:xfrm>
          <a:prstGeom prst="hexagon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square"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0" dirty="0">
                <a:solidFill>
                  <a:schemeClr val="bg1"/>
                </a:solidFill>
                <a:cs typeface="Calibri" panose="020F0502020204030204" pitchFamily="34" charset="0"/>
              </a:rPr>
              <a:t>Service  données référence</a:t>
            </a:r>
            <a:endParaRPr lang="en-US" sz="1000" b="1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362A3233-E03E-4892-8B4E-68FC2C42ADC5}"/>
              </a:ext>
            </a:extLst>
          </p:cNvPr>
          <p:cNvSpPr/>
          <p:nvPr/>
        </p:nvSpPr>
        <p:spPr>
          <a:xfrm rot="5400000">
            <a:off x="3109604" y="4868667"/>
            <a:ext cx="936000" cy="864000"/>
          </a:xfrm>
          <a:prstGeom prst="hexagon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Reporting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49" y="3474671"/>
            <a:ext cx="504000" cy="5040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556912" y="3421497"/>
            <a:ext cx="1390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ALTO* Investment</a:t>
            </a:r>
            <a:endParaRPr lang="en-US" sz="1600" b="1" kern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35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40460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0"/>
            <a:ext cx="11040199" cy="682194"/>
          </a:xfrm>
        </p:spPr>
        <p:txBody>
          <a:bodyPr>
            <a:no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Plateforme « 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-to-Digital » pour les gestionnaires de patrimoine et les distributeurs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11</a:t>
            </a:fld>
            <a:endParaRPr lang="fr-FR"/>
          </a:p>
        </p:txBody>
      </p:sp>
      <p:sp>
        <p:nvSpPr>
          <p:cNvPr id="7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2344" y="6480000"/>
            <a:ext cx="5212196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638643" y="5627304"/>
            <a:ext cx="1721173" cy="203721"/>
            <a:chOff x="2221290" y="6242324"/>
            <a:chExt cx="1721173" cy="203721"/>
          </a:xfrm>
        </p:grpSpPr>
        <p:sp>
          <p:nvSpPr>
            <p:cNvPr id="55" name="4. Footnote">
              <a:extLst>
                <a:ext uri="{FF2B5EF4-FFF2-40B4-BE49-F238E27FC236}">
                  <a16:creationId xmlns:a16="http://schemas.microsoft.com/office/drawing/2014/main" id="{C8DEA533-9F57-438E-8884-9AAE66614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005" y="6253638"/>
              <a:ext cx="1471458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294" indent="-6429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i="1" dirty="0">
                  <a:solidFill>
                    <a:srgbClr val="003C64"/>
                  </a:solidFill>
                  <a:latin typeface="Arial" panose="020B0604020202020204"/>
                </a:rPr>
                <a:t>Operational services (BPO)</a:t>
              </a:r>
            </a:p>
          </p:txBody>
        </p:sp>
        <p:sp>
          <p:nvSpPr>
            <p:cNvPr id="56" name="Isosceles Triangle 55"/>
            <p:cNvSpPr/>
            <p:nvPr/>
          </p:nvSpPr>
          <p:spPr>
            <a:xfrm rot="16200000">
              <a:off x="2223303" y="6240311"/>
              <a:ext cx="203721" cy="207748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 w="12700" cap="flat" cmpd="sng" algn="ctr">
              <a:solidFill>
                <a:srgbClr val="004F9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67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0" y="5632932"/>
            <a:ext cx="127067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rgbClr val="003C64"/>
                </a:solidFill>
                <a:latin typeface="Arial" panose="020B0604020202020204"/>
              </a:rPr>
              <a:t>ALTO* W&amp;D Platform</a:t>
            </a:r>
          </a:p>
        </p:txBody>
      </p:sp>
      <p:sp>
        <p:nvSpPr>
          <p:cNvPr id="68" name="Isosceles Triangle 67"/>
          <p:cNvSpPr/>
          <p:nvPr/>
        </p:nvSpPr>
        <p:spPr>
          <a:xfrm rot="16200000">
            <a:off x="781070" y="5597522"/>
            <a:ext cx="203721" cy="207748"/>
          </a:xfrm>
          <a:prstGeom prst="triangle">
            <a:avLst>
              <a:gd name="adj" fmla="val 100000"/>
            </a:avLst>
          </a:prstGeom>
          <a:solidFill>
            <a:srgbClr val="003C64">
              <a:lumMod val="75000"/>
              <a:lumOff val="25000"/>
            </a:srgbClr>
          </a:solidFill>
          <a:ln w="12700" cap="flat" cmpd="sng" algn="ctr">
            <a:solidFill>
              <a:srgbClr val="003C64">
                <a:lumMod val="75000"/>
                <a:lumOff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Isosceles Triangle 68"/>
          <p:cNvSpPr/>
          <p:nvPr/>
        </p:nvSpPr>
        <p:spPr>
          <a:xfrm rot="16200000">
            <a:off x="1008817" y="5597522"/>
            <a:ext cx="203721" cy="207748"/>
          </a:xfrm>
          <a:prstGeom prst="triangle">
            <a:avLst>
              <a:gd name="adj" fmla="val 100000"/>
            </a:avLst>
          </a:prstGeom>
          <a:solidFill>
            <a:srgbClr val="004F9F"/>
          </a:solidFill>
          <a:ln w="12700" cap="flat" cmpd="sng" algn="ctr">
            <a:solidFill>
              <a:srgbClr val="004F9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0" name="Isosceles Triangle 69"/>
          <p:cNvSpPr/>
          <p:nvPr/>
        </p:nvSpPr>
        <p:spPr>
          <a:xfrm rot="5400000">
            <a:off x="1001606" y="5607047"/>
            <a:ext cx="203721" cy="207748"/>
          </a:xfrm>
          <a:prstGeom prst="triangle">
            <a:avLst>
              <a:gd name="adj" fmla="val 100000"/>
            </a:avLst>
          </a:prstGeom>
          <a:solidFill>
            <a:srgbClr val="004F9F">
              <a:lumMod val="60000"/>
              <a:lumOff val="40000"/>
            </a:srgbClr>
          </a:solidFill>
          <a:ln w="12700" cap="flat" cmpd="sng" algn="ctr">
            <a:solidFill>
              <a:srgbClr val="004F9F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1" name="TextBox 44"/>
          <p:cNvSpPr txBox="1"/>
          <p:nvPr/>
        </p:nvSpPr>
        <p:spPr>
          <a:xfrm>
            <a:off x="1631950" y="4200969"/>
            <a:ext cx="2520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Vue à 360° pour les clients et les conseillers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Agrégation de comptes externes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 err="1">
                <a:solidFill>
                  <a:srgbClr val="002E66"/>
                </a:solidFill>
              </a:rPr>
              <a:t>Onboarding</a:t>
            </a:r>
            <a:r>
              <a:rPr lang="fr-FR" sz="1000" kern="0" dirty="0">
                <a:solidFill>
                  <a:srgbClr val="002E66"/>
                </a:solidFill>
              </a:rPr>
              <a:t> numérique des clients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KYC et profilage du risque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 err="1">
                <a:solidFill>
                  <a:srgbClr val="002E66"/>
                </a:solidFill>
              </a:rPr>
              <a:t>Robo-advisory</a:t>
            </a:r>
            <a:r>
              <a:rPr lang="fr-FR" sz="1000" kern="0" dirty="0">
                <a:solidFill>
                  <a:srgbClr val="002E66"/>
                </a:solidFill>
              </a:rPr>
              <a:t> intégré</a:t>
            </a:r>
          </a:p>
        </p:txBody>
      </p:sp>
      <p:sp>
        <p:nvSpPr>
          <p:cNvPr id="77" name="TextBox 44"/>
          <p:cNvSpPr txBox="1"/>
          <p:nvPr/>
        </p:nvSpPr>
        <p:spPr>
          <a:xfrm>
            <a:off x="7991064" y="4315295"/>
            <a:ext cx="266423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Production et diffusion de rapports sur la richesse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Gestion du cycle de vie des clients 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Tableau de bord commercial</a:t>
            </a:r>
          </a:p>
        </p:txBody>
      </p:sp>
      <p:sp>
        <p:nvSpPr>
          <p:cNvPr id="78" name="TextBox 44"/>
          <p:cNvSpPr txBox="1"/>
          <p:nvPr/>
        </p:nvSpPr>
        <p:spPr>
          <a:xfrm>
            <a:off x="7991064" y="1570856"/>
            <a:ext cx="2088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Intégration des positions et des transactions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Performance et risque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Gestion de la trésorerie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Traitement des ordres</a:t>
            </a:r>
          </a:p>
        </p:txBody>
      </p:sp>
      <p:sp>
        <p:nvSpPr>
          <p:cNvPr id="79" name="TextBox 44"/>
          <p:cNvSpPr txBox="1"/>
          <p:nvPr/>
        </p:nvSpPr>
        <p:spPr>
          <a:xfrm>
            <a:off x="1631950" y="1570856"/>
            <a:ext cx="252005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Proposition de conseil en rééquilibrage à la demande ou en masse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Contraintes / préférences du client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Modèle et optimisation de portefeuille</a:t>
            </a:r>
          </a:p>
          <a:p>
            <a:pPr algn="ctr">
              <a:spcBef>
                <a:spcPts val="300"/>
              </a:spcBef>
              <a:defRPr/>
            </a:pPr>
            <a:r>
              <a:rPr lang="fr-FR" sz="1000" kern="0" dirty="0">
                <a:solidFill>
                  <a:srgbClr val="002E66"/>
                </a:solidFill>
              </a:rPr>
              <a:t>Conformité pré et </a:t>
            </a:r>
            <a:r>
              <a:rPr lang="fr-FR" sz="1000" kern="0" dirty="0" smtClean="0">
                <a:solidFill>
                  <a:srgbClr val="002E66"/>
                </a:solidFill>
              </a:rPr>
              <a:t>post-</a:t>
            </a:r>
            <a:r>
              <a:rPr lang="fr-FR" sz="1000" kern="0" dirty="0" err="1" smtClean="0">
                <a:solidFill>
                  <a:srgbClr val="002E66"/>
                </a:solidFill>
              </a:rPr>
              <a:t>trade</a:t>
            </a:r>
            <a:endParaRPr lang="en-US" sz="1000" kern="0" dirty="0">
              <a:solidFill>
                <a:srgbClr val="002E66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rot="27591">
            <a:off x="5156645" y="3465372"/>
            <a:ext cx="175411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3C64"/>
                </a:solidFill>
                <a:latin typeface="Arial" panose="020B0604020202020204"/>
                <a:cs typeface="Calibri" panose="020F0502020204030204" pitchFamily="34" charset="0"/>
              </a:rPr>
              <a:t>ALTO* Wealth &amp; Distribution</a:t>
            </a:r>
            <a:endParaRPr lang="en-US" sz="1400" b="1" kern="0" baseline="30000" dirty="0">
              <a:solidFill>
                <a:srgbClr val="003C64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83" name="Isosceles Triangle 82"/>
          <p:cNvSpPr/>
          <p:nvPr/>
        </p:nvSpPr>
        <p:spPr>
          <a:xfrm rot="16200000">
            <a:off x="7014258" y="1566057"/>
            <a:ext cx="864000" cy="864000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 w="12700" cap="flat" cmpd="sng" algn="ctr">
            <a:solidFill>
              <a:srgbClr val="004F9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4" name="TextBox 17"/>
          <p:cNvSpPr txBox="1"/>
          <p:nvPr/>
        </p:nvSpPr>
        <p:spPr>
          <a:xfrm>
            <a:off x="7107845" y="1565624"/>
            <a:ext cx="75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12E67"/>
                </a:solidFill>
                <a:latin typeface="Arial" panose="020B0604020202020204"/>
                <a:cs typeface="Calibri" panose="020F0502020204030204" pitchFamily="34" charset="0"/>
              </a:rPr>
              <a:t>MO &amp; data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12E67"/>
                </a:solidFill>
                <a:latin typeface="Arial" panose="020B0604020202020204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85" name="Isosceles Triangle 84"/>
          <p:cNvSpPr/>
          <p:nvPr/>
        </p:nvSpPr>
        <p:spPr>
          <a:xfrm rot="10800000">
            <a:off x="4234181" y="1566056"/>
            <a:ext cx="853816" cy="864000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 w="12700" cap="flat" cmpd="sng" algn="ctr">
            <a:solidFill>
              <a:srgbClr val="004F9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0" name="TextBox 18"/>
          <p:cNvSpPr txBox="1"/>
          <p:nvPr/>
        </p:nvSpPr>
        <p:spPr>
          <a:xfrm>
            <a:off x="4221521" y="1565624"/>
            <a:ext cx="75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srgbClr val="012E67"/>
                </a:solidFill>
                <a:latin typeface="Arial" panose="020B0604020202020204"/>
                <a:cs typeface="Calibri" panose="020F0502020204030204" pitchFamily="34" charset="0"/>
              </a:rPr>
              <a:t>Dealing services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910716" y="1574524"/>
            <a:ext cx="967543" cy="2657153"/>
            <a:chOff x="5330575" y="1872105"/>
            <a:chExt cx="1060705" cy="3652741"/>
          </a:xfrm>
          <a:solidFill>
            <a:schemeClr val="accent2"/>
          </a:solidFill>
        </p:grpSpPr>
        <p:sp>
          <p:nvSpPr>
            <p:cNvPr id="103" name="Rectangle 102"/>
            <p:cNvSpPr/>
            <p:nvPr/>
          </p:nvSpPr>
          <p:spPr>
            <a:xfrm>
              <a:off x="5330575" y="3202168"/>
              <a:ext cx="1060705" cy="2322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5330575" y="1872105"/>
              <a:ext cx="1060704" cy="133006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" name="Group 104"/>
          <p:cNvGrpSpPr/>
          <p:nvPr/>
        </p:nvGrpSpPr>
        <p:grpSpPr>
          <a:xfrm rot="5400000">
            <a:off x="6065911" y="3397469"/>
            <a:ext cx="967543" cy="2657153"/>
            <a:chOff x="5041371" y="1989231"/>
            <a:chExt cx="1060705" cy="3652741"/>
          </a:xfrm>
          <a:solidFill>
            <a:srgbClr val="2C95FF"/>
          </a:solidFill>
        </p:grpSpPr>
        <p:sp>
          <p:nvSpPr>
            <p:cNvPr id="106" name="Rectangle 105"/>
            <p:cNvSpPr/>
            <p:nvPr/>
          </p:nvSpPr>
          <p:spPr>
            <a:xfrm>
              <a:off x="5041371" y="3319294"/>
              <a:ext cx="1060705" cy="2322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5041372" y="1989231"/>
              <a:ext cx="1060704" cy="133006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4234182" y="2552664"/>
            <a:ext cx="967543" cy="2657153"/>
            <a:chOff x="5041371" y="1989231"/>
            <a:chExt cx="1060705" cy="3652741"/>
          </a:xfrm>
          <a:solidFill>
            <a:srgbClr val="007ACB"/>
          </a:solidFill>
        </p:grpSpPr>
        <p:sp>
          <p:nvSpPr>
            <p:cNvPr id="109" name="Rectangle 108"/>
            <p:cNvSpPr/>
            <p:nvPr/>
          </p:nvSpPr>
          <p:spPr>
            <a:xfrm>
              <a:off x="5041371" y="3319294"/>
              <a:ext cx="1060705" cy="2322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Isosceles Triangle 109"/>
            <p:cNvSpPr/>
            <p:nvPr/>
          </p:nvSpPr>
          <p:spPr>
            <a:xfrm>
              <a:off x="5041372" y="1989231"/>
              <a:ext cx="1060704" cy="133006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2" name="Group 111"/>
          <p:cNvGrpSpPr/>
          <p:nvPr/>
        </p:nvGrpSpPr>
        <p:grpSpPr>
          <a:xfrm rot="16200000">
            <a:off x="5078986" y="721253"/>
            <a:ext cx="967543" cy="2657153"/>
            <a:chOff x="5041371" y="1989231"/>
            <a:chExt cx="1060705" cy="3652741"/>
          </a:xfrm>
          <a:solidFill>
            <a:schemeClr val="accent2"/>
          </a:solidFill>
        </p:grpSpPr>
        <p:sp>
          <p:nvSpPr>
            <p:cNvPr id="113" name="Rectangle 112"/>
            <p:cNvSpPr/>
            <p:nvPr/>
          </p:nvSpPr>
          <p:spPr>
            <a:xfrm>
              <a:off x="5041371" y="3319294"/>
              <a:ext cx="1060705" cy="2322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5041372" y="1989231"/>
              <a:ext cx="1060704" cy="133006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TextBox 31"/>
          <p:cNvSpPr txBox="1"/>
          <p:nvPr/>
        </p:nvSpPr>
        <p:spPr>
          <a:xfrm rot="21591215">
            <a:off x="6855380" y="2971030"/>
            <a:ext cx="104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Middle-Office &amp; </a:t>
            </a:r>
          </a:p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Data Management</a:t>
            </a:r>
            <a:endParaRPr lang="fr-FR" sz="105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6" name="TextBox 30"/>
          <p:cNvSpPr txBox="1"/>
          <p:nvPr/>
        </p:nvSpPr>
        <p:spPr>
          <a:xfrm rot="21591215">
            <a:off x="5602540" y="4510597"/>
            <a:ext cx="140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Digital Monitoring &amp; Reporting</a:t>
            </a:r>
          </a:p>
        </p:txBody>
      </p:sp>
      <p:sp>
        <p:nvSpPr>
          <p:cNvPr id="117" name="TextBox 25"/>
          <p:cNvSpPr txBox="1"/>
          <p:nvPr/>
        </p:nvSpPr>
        <p:spPr>
          <a:xfrm rot="21591215">
            <a:off x="4147299" y="3261619"/>
            <a:ext cx="11156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050" b="1" kern="0" dirty="0">
                <a:solidFill>
                  <a:srgbClr val="FFFFFF"/>
                </a:solidFill>
                <a:latin typeface="Arial" panose="020B0604020202020204"/>
              </a:rPr>
              <a:t>Client </a:t>
            </a:r>
          </a:p>
          <a:p>
            <a:pPr algn="ctr">
              <a:defRPr/>
            </a:pPr>
            <a:r>
              <a:rPr lang="fr-FR" sz="1050" b="1" kern="0" dirty="0">
                <a:solidFill>
                  <a:srgbClr val="FFFFFF"/>
                </a:solidFill>
                <a:latin typeface="Arial" panose="020B0604020202020204"/>
              </a:rPr>
              <a:t>Self-care &amp; </a:t>
            </a:r>
            <a:r>
              <a:rPr lang="fr-FR" sz="1050" b="1" kern="0" dirty="0" err="1">
                <a:solidFill>
                  <a:srgbClr val="FFFFFF"/>
                </a:solidFill>
                <a:latin typeface="Arial" panose="020B0604020202020204"/>
              </a:rPr>
              <a:t>Robo-Advisor</a:t>
            </a:r>
            <a:endParaRPr lang="fr-FR" sz="1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9" name="TextBox 27"/>
          <p:cNvSpPr txBox="1"/>
          <p:nvPr/>
        </p:nvSpPr>
        <p:spPr>
          <a:xfrm rot="15228">
            <a:off x="5326450" y="1834386"/>
            <a:ext cx="140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Wealth </a:t>
            </a:r>
          </a:p>
          <a:p>
            <a:pPr algn="ctr">
              <a:defRPr/>
            </a:pPr>
            <a:r>
              <a:rPr lang="fr-FR" sz="1100" b="1" kern="0" dirty="0">
                <a:solidFill>
                  <a:srgbClr val="FFFFFF"/>
                </a:solidFill>
                <a:latin typeface="Arial" panose="020B0604020202020204"/>
              </a:rPr>
              <a:t>Management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2" y="2821473"/>
            <a:ext cx="626123" cy="62612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2336">
            <a:off x="5000903" y="1883847"/>
            <a:ext cx="331960" cy="33196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9170">
            <a:off x="4506717" y="2848365"/>
            <a:ext cx="365156" cy="365156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5">
            <a:off x="5331124" y="4525132"/>
            <a:ext cx="365156" cy="36515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0772">
            <a:off x="7228507" y="2582049"/>
            <a:ext cx="331960" cy="331960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>
            <a:off x="4016887" y="2563211"/>
            <a:ext cx="18000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2093431" y="2739901"/>
            <a:ext cx="1923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016887" y="4029016"/>
            <a:ext cx="18000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2093431" y="4029859"/>
            <a:ext cx="1923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8095326" y="2739901"/>
            <a:ext cx="1923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917149" y="2563212"/>
            <a:ext cx="178177" cy="17817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8095326" y="4029859"/>
            <a:ext cx="1923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917148" y="4029017"/>
            <a:ext cx="178177" cy="17817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18703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0"/>
            <a:ext cx="10865541" cy="682194"/>
          </a:xfrm>
        </p:spPr>
        <p:txBody>
          <a:bodyPr>
            <a:no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Plateforme d’épargne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ALTO*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&amp; Retirement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12</a:t>
            </a:fld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2075181" y="4100501"/>
            <a:ext cx="955705" cy="1627957"/>
          </a:xfrm>
          <a:prstGeom prst="rect">
            <a:avLst/>
          </a:prstGeom>
          <a:solidFill>
            <a:srgbClr val="C1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/>
              <a:t>REFERENTIEL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514977" y="4100501"/>
            <a:ext cx="5566585" cy="1627956"/>
          </a:xfrm>
          <a:prstGeom prst="rect">
            <a:avLst/>
          </a:prstGeom>
          <a:solidFill>
            <a:srgbClr val="C1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/>
              <a:t>COMPOSANTE DE BASE DE LA PLATEFORME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150837" y="5142633"/>
            <a:ext cx="800645" cy="4699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Produit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621953" y="4425667"/>
            <a:ext cx="1733664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Gestion des souscriptions et rachats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27835" y="4430663"/>
            <a:ext cx="1733664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Paiement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256345" y="4430663"/>
            <a:ext cx="1739223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Réservation de commandes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621954" y="4867655"/>
            <a:ext cx="5379543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Comptabilité auxiliaire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623144" y="5304647"/>
            <a:ext cx="5379543" cy="3491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Stockage des données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244413" y="2603221"/>
            <a:ext cx="1704426" cy="277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Agent de transfert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377739" y="2603221"/>
            <a:ext cx="1704426" cy="277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Souscription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587511" y="3210980"/>
            <a:ext cx="5379543" cy="5639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/>
              <a:t>PORTALS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667012" y="3417672"/>
            <a:ext cx="1654163" cy="2644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Entreprise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447813" y="3427662"/>
            <a:ext cx="1654163" cy="2644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Employé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230471" y="3423802"/>
            <a:ext cx="1654163" cy="2644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Partenaire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7101975" y="2904221"/>
            <a:ext cx="0" cy="3007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229952" y="2906259"/>
            <a:ext cx="0" cy="3007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9159367" y="5131051"/>
            <a:ext cx="320861" cy="1158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2158527" y="4586017"/>
            <a:ext cx="800645" cy="46993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Master data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3147683" y="5131051"/>
            <a:ext cx="320861" cy="1158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77010" y="3782340"/>
            <a:ext cx="0" cy="3068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20001" y="1225461"/>
            <a:ext cx="10321784" cy="92838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" tIns="0" rIns="36000" bIns="0" rtlCol="0" anchor="ctr"/>
          <a:lstStyle/>
          <a:p>
            <a:pPr marL="266700" lvl="2" indent="-171450">
              <a:spcBef>
                <a:spcPts val="600"/>
              </a:spcBef>
              <a:buClr>
                <a:srgbClr val="C19134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Une plateforme front-to-back pour gérer l’épargne salariale et les solutions de retraite des salariés dans un cadre multi-assureurs et multi-dépositaires</a:t>
            </a:r>
          </a:p>
          <a:p>
            <a:pPr marL="266700" lvl="2" indent="-171450">
              <a:spcBef>
                <a:spcPts val="600"/>
              </a:spcBef>
              <a:buClr>
                <a:srgbClr val="C19134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Une intégration modulaire avec les systèmes d’information des clients</a:t>
            </a:r>
          </a:p>
          <a:p>
            <a:pPr marL="266700" lvl="2" indent="-171450">
              <a:spcBef>
                <a:spcPts val="600"/>
              </a:spcBef>
              <a:buClr>
                <a:srgbClr val="C19134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Une plateforme hautement réglementée pour des millions de clients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550413" y="4114527"/>
            <a:ext cx="935661" cy="1613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/>
              <a:t>BACK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618449" y="5156659"/>
            <a:ext cx="800645" cy="4699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Facturation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9626139" y="4600043"/>
            <a:ext cx="800645" cy="46993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Reporting</a:t>
            </a:r>
          </a:p>
        </p:txBody>
      </p:sp>
      <p:sp>
        <p:nvSpPr>
          <p:cNvPr id="106" name="Isosceles Triangle 105"/>
          <p:cNvSpPr/>
          <p:nvPr/>
        </p:nvSpPr>
        <p:spPr>
          <a:xfrm rot="10800000">
            <a:off x="5565441" y="2254659"/>
            <a:ext cx="1210747" cy="24253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48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878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0"/>
            <a:ext cx="10874968" cy="717300"/>
          </a:xfrm>
        </p:spPr>
        <p:txBody>
          <a:bodyPr vert="horz" lIns="0" tIns="0" rIns="0" bIns="0" rtlCol="0" anchor="t" anchorCtr="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dirty="0" smtClean="0"/>
              <a:t>Des </a:t>
            </a:r>
            <a:r>
              <a:rPr lang="fr-FR" dirty="0"/>
              <a:t>solutions spécialisées s’appuyant sur l’expérience et le savoir-faire d’Amundi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13</a:t>
            </a:fld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20003" y="4985028"/>
            <a:ext cx="4914998" cy="496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accent6"/>
                </a:solidFill>
              </a:rPr>
              <a:t>Cibles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fr-FR" sz="1200" dirty="0">
                <a:solidFill>
                  <a:schemeClr val="tx1"/>
                </a:solidFill>
              </a:rPr>
              <a:t>Gestionnaire d’actifs (dépositaires, administrateurs de fonds et fiduciaires)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Espace réservé du contenu 15"/>
          <p:cNvSpPr txBox="1">
            <a:spLocks/>
          </p:cNvSpPr>
          <p:nvPr/>
        </p:nvSpPr>
        <p:spPr>
          <a:xfrm>
            <a:off x="720001" y="1351604"/>
            <a:ext cx="10782440" cy="1270966"/>
          </a:xfrm>
          <a:prstGeom prst="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tx1"/>
                </a:solidFill>
              </a:rPr>
              <a:t>Des solutions reposant sur l’expérience d’Amundi dans la chaîne de valeur de la gestion d’actifs</a:t>
            </a:r>
          </a:p>
          <a:p>
            <a:pPr marL="2667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tx1"/>
                </a:solidFill>
              </a:rPr>
              <a:t>Une capacité à développer des solutions sur mesure pour les clients</a:t>
            </a:r>
          </a:p>
          <a:p>
            <a:pPr marL="2667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tx1"/>
                </a:solidFill>
              </a:rPr>
              <a:t>D’importants investissements en R&amp;D pour développer des plateformes de pointe adaptées aux besoins des gestionnaires d’actifs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0000" y="2540644"/>
            <a:ext cx="4914999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Trustee Control </a:t>
            </a:r>
          </a:p>
          <a:p>
            <a:pPr algn="ctr"/>
            <a:r>
              <a:rPr lang="en-US" sz="1400" b="1" dirty="0"/>
              <a:t>Platform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20001" y="3174216"/>
            <a:ext cx="4914999" cy="181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fr-FR" sz="1200" dirty="0">
                <a:solidFill>
                  <a:schemeClr val="tx1"/>
                </a:solidFill>
              </a:rPr>
              <a:t>Une solution industrielle et flexible pour assurer les contrôles dépositaires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</a:rPr>
              <a:t>Élaborer des règles d’investissement pour la répartition et les ratios des portefeuilles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</a:rPr>
              <a:t>Gérer les règles d’investissement, les directives et les manquements pour assurer la conformité </a:t>
            </a:r>
            <a:r>
              <a:rPr lang="en-US" sz="1200" dirty="0">
                <a:solidFill>
                  <a:schemeClr val="tx1"/>
                </a:solidFill>
              </a:rPr>
              <a:t>post-trade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</a:rPr>
              <a:t>Produire des rapports sur mesure pour les clients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65192" y="4985028"/>
            <a:ext cx="4914998" cy="496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accent6"/>
                </a:solidFill>
              </a:rPr>
              <a:t>Cibles </a:t>
            </a:r>
            <a:r>
              <a:rPr lang="fr-FR" sz="1200" dirty="0">
                <a:solidFill>
                  <a:schemeClr val="tx1"/>
                </a:solidFill>
              </a:rPr>
              <a:t>: Gestionnaires d’actifs &amp; investisseurs institutionnels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65189" y="2540644"/>
            <a:ext cx="4914999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ALTO* Sustainability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65190" y="3174217"/>
            <a:ext cx="4914999" cy="161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fr-FR" sz="1200" dirty="0">
                <a:solidFill>
                  <a:schemeClr val="tx1"/>
                </a:solidFill>
              </a:rPr>
              <a:t>Une plateforme unique permettant de suivre les analyses ESG, l'accès aux données, la production de rapports, les stress tests de portefeuilles, etc.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</a:rPr>
              <a:t>ESG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</a:rPr>
              <a:t>Métriques réglementaires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</a:rPr>
              <a:t>Climat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</a:rPr>
              <a:t>Impact climatique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1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41770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001"/>
            <a:ext cx="10820066" cy="387493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fr-FR" dirty="0"/>
              <a:t>ALTO* </a:t>
            </a:r>
            <a:r>
              <a:rPr lang="fr-FR" dirty="0" err="1"/>
              <a:t>Sustainability</a:t>
            </a:r>
            <a:r>
              <a:rPr lang="fr-FR" dirty="0"/>
              <a:t> pour développer les investissements à </a:t>
            </a:r>
            <a:r>
              <a:rPr lang="fr-FR" dirty="0" smtClean="0"/>
              <a:t>impact, durables et </a:t>
            </a:r>
            <a:r>
              <a:rPr lang="fr-FR" dirty="0"/>
              <a:t>socialement </a:t>
            </a:r>
            <a:r>
              <a:rPr lang="fr-FR" dirty="0" smtClean="0"/>
              <a:t>responsables.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14</a:t>
            </a:fld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B5E126-A30F-46C5-8A32-107A2BB734BD}"/>
              </a:ext>
            </a:extLst>
          </p:cNvPr>
          <p:cNvSpPr/>
          <p:nvPr/>
        </p:nvSpPr>
        <p:spPr>
          <a:xfrm>
            <a:off x="1212850" y="2443824"/>
            <a:ext cx="2073580" cy="148246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2060"/>
                </a:solidFill>
              </a:rPr>
              <a:t>Recherche et intégration de données ESG brutes auprès des meilleurs fournisseurs.</a:t>
            </a:r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2060"/>
                </a:solidFill>
              </a:rPr>
              <a:t>Administration et contrôle de la qualité des données ESG</a:t>
            </a:r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2060"/>
                </a:solidFill>
              </a:rPr>
              <a:t>Notations ESG réelles et historiques par émetteur</a:t>
            </a:r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CA538F-260A-496D-BE91-F9F585734041}"/>
              </a:ext>
            </a:extLst>
          </p:cNvPr>
          <p:cNvSpPr/>
          <p:nvPr/>
        </p:nvSpPr>
        <p:spPr>
          <a:xfrm>
            <a:off x="1212850" y="2017100"/>
            <a:ext cx="2073580" cy="380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Data Management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D08C4B-1DD1-4E35-9310-5601793CDE49}"/>
              </a:ext>
            </a:extLst>
          </p:cNvPr>
          <p:cNvSpPr/>
          <p:nvPr/>
        </p:nvSpPr>
        <p:spPr>
          <a:xfrm>
            <a:off x="3486777" y="2444389"/>
            <a:ext cx="2063126" cy="14819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2060"/>
                </a:solidFill>
              </a:rPr>
              <a:t>Agrégation des notations ESG des portefeuilles avec </a:t>
            </a:r>
            <a:r>
              <a:rPr lang="fr-FR" sz="1000" dirty="0" smtClean="0">
                <a:solidFill>
                  <a:srgbClr val="002060"/>
                </a:solidFill>
              </a:rPr>
              <a:t>répartition </a:t>
            </a:r>
            <a:r>
              <a:rPr lang="fr-FR" sz="1000" dirty="0">
                <a:solidFill>
                  <a:srgbClr val="002060"/>
                </a:solidFill>
              </a:rPr>
              <a:t>par pilier ou par notation de critères spécifiques </a:t>
            </a:r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2060"/>
                </a:solidFill>
              </a:rPr>
              <a:t>Simulation </a:t>
            </a:r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2060"/>
                </a:solidFill>
              </a:rPr>
              <a:t>Comparaison avec le portefeuille de référence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16B816-A694-419E-B9C6-7D69E8D6147B}"/>
              </a:ext>
            </a:extLst>
          </p:cNvPr>
          <p:cNvSpPr/>
          <p:nvPr/>
        </p:nvSpPr>
        <p:spPr>
          <a:xfrm>
            <a:off x="3484219" y="4553132"/>
            <a:ext cx="2065682" cy="1126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2060"/>
                </a:solidFill>
              </a:rPr>
              <a:t>Rapports ESG et climatiques complets</a:t>
            </a:r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2060"/>
                </a:solidFill>
              </a:rPr>
              <a:t>Personnalisation des rapports ESG grâce à un concepteur avancé et </a:t>
            </a:r>
            <a:r>
              <a:rPr lang="fr-FR" sz="1000" dirty="0" smtClean="0">
                <a:solidFill>
                  <a:srgbClr val="002060"/>
                </a:solidFill>
              </a:rPr>
              <a:t>au white labelling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CA538F-260A-496D-BE91-F9F585734041}"/>
              </a:ext>
            </a:extLst>
          </p:cNvPr>
          <p:cNvSpPr/>
          <p:nvPr/>
        </p:nvSpPr>
        <p:spPr>
          <a:xfrm>
            <a:off x="3486777" y="2017113"/>
            <a:ext cx="2063126" cy="380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Portfolio Analysis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CA538F-260A-496D-BE91-F9F585734041}"/>
              </a:ext>
            </a:extLst>
          </p:cNvPr>
          <p:cNvSpPr/>
          <p:nvPr/>
        </p:nvSpPr>
        <p:spPr>
          <a:xfrm>
            <a:off x="1212850" y="4129060"/>
            <a:ext cx="2068405" cy="380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</a:rPr>
              <a:t>Contrôles</a:t>
            </a:r>
            <a:r>
              <a:rPr lang="en-US" sz="1100" b="1" dirty="0">
                <a:solidFill>
                  <a:schemeClr val="bg1"/>
                </a:solidFill>
              </a:rPr>
              <a:t> des </a:t>
            </a:r>
            <a:r>
              <a:rPr lang="en-US" sz="1100" b="1" dirty="0" err="1">
                <a:solidFill>
                  <a:schemeClr val="bg1"/>
                </a:solidFill>
              </a:rPr>
              <a:t>investissements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CA538F-260A-496D-BE91-F9F585734041}"/>
              </a:ext>
            </a:extLst>
          </p:cNvPr>
          <p:cNvSpPr/>
          <p:nvPr/>
        </p:nvSpPr>
        <p:spPr>
          <a:xfrm>
            <a:off x="3484218" y="4125170"/>
            <a:ext cx="2065684" cy="380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Reporting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D08C4B-1DD1-4E35-9310-5601793CDE49}"/>
              </a:ext>
            </a:extLst>
          </p:cNvPr>
          <p:cNvSpPr/>
          <p:nvPr/>
        </p:nvSpPr>
        <p:spPr>
          <a:xfrm>
            <a:off x="1212850" y="4553133"/>
            <a:ext cx="2068405" cy="1126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000" dirty="0" err="1" smtClean="0">
                <a:solidFill>
                  <a:srgbClr val="002060"/>
                </a:solidFill>
              </a:rPr>
              <a:t>Contrôles</a:t>
            </a:r>
            <a:r>
              <a:rPr lang="en-US" sz="1000" dirty="0" smtClean="0">
                <a:solidFill>
                  <a:srgbClr val="002060"/>
                </a:solidFill>
              </a:rPr>
              <a:t> Pre-trade</a:t>
            </a:r>
            <a:endParaRPr lang="en-US" sz="1000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</a:rPr>
              <a:t>Post </a:t>
            </a:r>
            <a:r>
              <a:rPr lang="en-US" sz="1000" dirty="0" smtClean="0">
                <a:solidFill>
                  <a:srgbClr val="002060"/>
                </a:solidFill>
              </a:rPr>
              <a:t>trade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smtClean="0">
                <a:solidFill>
                  <a:srgbClr val="002060"/>
                </a:solidFill>
              </a:rPr>
              <a:t>: </a:t>
            </a:r>
            <a:r>
              <a:rPr lang="fr-FR" sz="1000" dirty="0">
                <a:solidFill>
                  <a:srgbClr val="002060"/>
                </a:solidFill>
              </a:rPr>
              <a:t>calcul de l'analyse ESG du portefeuille</a:t>
            </a:r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6548250" y="1936043"/>
            <a:ext cx="3913176" cy="39804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ECA538F-260A-496D-BE91-F9F585734041}"/>
              </a:ext>
            </a:extLst>
          </p:cNvPr>
          <p:cNvSpPr/>
          <p:nvPr/>
        </p:nvSpPr>
        <p:spPr>
          <a:xfrm>
            <a:off x="720001" y="1309652"/>
            <a:ext cx="10820066" cy="38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La gestion de l'ensemble de la chaîne de valeur des données sur tous les grands enjeux de durabilité.</a:t>
            </a:r>
          </a:p>
        </p:txBody>
      </p:sp>
      <p:sp>
        <p:nvSpPr>
          <p:cNvPr id="16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26095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15</a:t>
            </a:fld>
            <a:endParaRPr lang="fr-FR"/>
          </a:p>
        </p:txBody>
      </p:sp>
      <p:sp>
        <p:nvSpPr>
          <p:cNvPr id="6" name="TextBox 5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796718" y="3201120"/>
            <a:ext cx="7722553" cy="140898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300" smtClean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  <a:endParaRPr lang="en-US" sz="3300" dirty="0">
              <a:solidFill>
                <a:srgbClr val="003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83568" y="1698576"/>
            <a:ext cx="722538" cy="144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8900" dirty="0">
                <a:solidFill>
                  <a:srgbClr val="00B4E0"/>
                </a:solidFill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007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10554456" cy="665529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dirty="0"/>
              <a:t>Des plateformes de premier ordre avec la garantie d’une </a:t>
            </a:r>
            <a:r>
              <a:rPr lang="fr-FR" dirty="0" smtClean="0"/>
              <a:t>implémentation rapide </a:t>
            </a:r>
            <a:r>
              <a:rPr lang="fr-FR" dirty="0"/>
              <a:t>et à faible risque</a:t>
            </a:r>
            <a:endParaRPr lang="en-US" kern="0" dirty="0">
              <a:solidFill>
                <a:srgbClr val="003C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C6FFC-D040-034F-8B69-20295064E64D}" type="slidenum">
              <a:rPr lang="fr-FR" smtClean="0"/>
              <a:t>16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992554" y="5137190"/>
            <a:ext cx="735267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6410" y="5137190"/>
            <a:ext cx="2340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020110" y="4403521"/>
            <a:ext cx="732512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96145" y="3502577"/>
            <a:ext cx="735267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0001" y="3314434"/>
            <a:ext cx="2340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20110" y="2419674"/>
            <a:ext cx="732512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996145" y="1330236"/>
            <a:ext cx="7352678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20001" y="1477124"/>
            <a:ext cx="2340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927BAC-4B9A-469B-B10B-18784A0998DA}"/>
              </a:ext>
            </a:extLst>
          </p:cNvPr>
          <p:cNvSpPr/>
          <p:nvPr/>
        </p:nvSpPr>
        <p:spPr>
          <a:xfrm>
            <a:off x="1318989" y="4457035"/>
            <a:ext cx="165477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Portée mondiale et soutien rapproché</a:t>
            </a:r>
            <a:endParaRPr lang="en-US" sz="1050" b="1" dirty="0">
              <a:solidFill>
                <a:srgbClr val="646464"/>
              </a:solidFill>
              <a:cs typeface="Gotham Pro Light" panose="0200050303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E98254-DFFB-411A-8355-411A07EB788C}"/>
              </a:ext>
            </a:extLst>
          </p:cNvPr>
          <p:cNvSpPr/>
          <p:nvPr/>
        </p:nvSpPr>
        <p:spPr>
          <a:xfrm>
            <a:off x="1318989" y="5363284"/>
            <a:ext cx="165477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Technologie interne, ouverte et de pointe</a:t>
            </a:r>
            <a:endParaRPr lang="en-US" sz="1050" b="1" dirty="0">
              <a:solidFill>
                <a:srgbClr val="646464"/>
              </a:solidFill>
              <a:cs typeface="Gotham Pro Light" panose="0200050303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D98D3F-6D5C-42B1-BEE5-D6310C0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5" y="5401511"/>
            <a:ext cx="401214" cy="37135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0EF15FA-436B-4577-A04C-4FAAE94BBA9C}"/>
              </a:ext>
            </a:extLst>
          </p:cNvPr>
          <p:cNvSpPr/>
          <p:nvPr/>
        </p:nvSpPr>
        <p:spPr>
          <a:xfrm>
            <a:off x="1318989" y="1614346"/>
            <a:ext cx="1654773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Proposition de valeur FO/MO/Risk intégrée et modulaire</a:t>
            </a:r>
            <a:endParaRPr lang="en-US" sz="1050" b="1" dirty="0">
              <a:solidFill>
                <a:srgbClr val="646464"/>
              </a:solidFill>
              <a:cs typeface="Gotham Pro Light" panose="02000503030000020004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0C2D1A-B027-4989-A7BC-AFC834380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98" y="1745260"/>
            <a:ext cx="413228" cy="363728"/>
          </a:xfrm>
          <a:prstGeom prst="rect">
            <a:avLst/>
          </a:prstGeom>
        </p:spPr>
      </p:pic>
      <p:grpSp>
        <p:nvGrpSpPr>
          <p:cNvPr id="30" name="CustomIcon">
            <a:extLst>
              <a:ext uri="{FF2B5EF4-FFF2-40B4-BE49-F238E27FC236}">
                <a16:creationId xmlns:a16="http://schemas.microsoft.com/office/drawing/2014/main" id="{33697332-3FAB-4C64-A4E8-23BD46630DB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4185" y="3571992"/>
            <a:ext cx="442454" cy="384887"/>
            <a:chOff x="-1588" y="1588"/>
            <a:chExt cx="6176963" cy="5921375"/>
          </a:xfrm>
          <a:solidFill>
            <a:schemeClr val="accent1">
              <a:lumMod val="75000"/>
            </a:schemeClr>
          </a:solidFill>
        </p:grpSpPr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F2A07486-0782-4E22-BC97-5768925F1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8" y="1588"/>
              <a:ext cx="6176963" cy="5921375"/>
            </a:xfrm>
            <a:custGeom>
              <a:avLst/>
              <a:gdLst>
                <a:gd name="T0" fmla="*/ 2845 w 3196"/>
                <a:gd name="T1" fmla="*/ 952 h 3060"/>
                <a:gd name="T2" fmla="*/ 3046 w 3196"/>
                <a:gd name="T3" fmla="*/ 835 h 3060"/>
                <a:gd name="T4" fmla="*/ 3145 w 3196"/>
                <a:gd name="T5" fmla="*/ 835 h 3060"/>
                <a:gd name="T6" fmla="*/ 2950 w 3196"/>
                <a:gd name="T7" fmla="*/ 541 h 3060"/>
                <a:gd name="T8" fmla="*/ 2851 w 3196"/>
                <a:gd name="T9" fmla="*/ 640 h 3060"/>
                <a:gd name="T10" fmla="*/ 2742 w 3196"/>
                <a:gd name="T11" fmla="*/ 858 h 3060"/>
                <a:gd name="T12" fmla="*/ 2159 w 3196"/>
                <a:gd name="T13" fmla="*/ 410 h 3060"/>
                <a:gd name="T14" fmla="*/ 2365 w 3196"/>
                <a:gd name="T15" fmla="*/ 340 h 3060"/>
                <a:gd name="T16" fmla="*/ 2295 w 3196"/>
                <a:gd name="T17" fmla="*/ 0 h 3060"/>
                <a:gd name="T18" fmla="*/ 1532 w 3196"/>
                <a:gd name="T19" fmla="*/ 70 h 3060"/>
                <a:gd name="T20" fmla="*/ 1602 w 3196"/>
                <a:gd name="T21" fmla="*/ 410 h 3060"/>
                <a:gd name="T22" fmla="*/ 1749 w 3196"/>
                <a:gd name="T23" fmla="*/ 593 h 3060"/>
                <a:gd name="T24" fmla="*/ 971 w 3196"/>
                <a:gd name="T25" fmla="*/ 1061 h 3060"/>
                <a:gd name="T26" fmla="*/ 294 w 3196"/>
                <a:gd name="T27" fmla="*/ 1131 h 3060"/>
                <a:gd name="T28" fmla="*/ 878 w 3196"/>
                <a:gd name="T29" fmla="*/ 1201 h 3060"/>
                <a:gd name="T30" fmla="*/ 70 w 3196"/>
                <a:gd name="T31" fmla="*/ 1626 h 3060"/>
                <a:gd name="T32" fmla="*/ 70 w 3196"/>
                <a:gd name="T33" fmla="*/ 1766 h 3060"/>
                <a:gd name="T34" fmla="*/ 715 w 3196"/>
                <a:gd name="T35" fmla="*/ 1816 h 3060"/>
                <a:gd name="T36" fmla="*/ 229 w 3196"/>
                <a:gd name="T37" fmla="*/ 2162 h 3060"/>
                <a:gd name="T38" fmla="*/ 229 w 3196"/>
                <a:gd name="T39" fmla="*/ 2302 h 3060"/>
                <a:gd name="T40" fmla="*/ 1078 w 3196"/>
                <a:gd name="T41" fmla="*/ 2693 h 3060"/>
                <a:gd name="T42" fmla="*/ 872 w 3196"/>
                <a:gd name="T43" fmla="*/ 2920 h 3060"/>
                <a:gd name="T44" fmla="*/ 873 w 3196"/>
                <a:gd name="T45" fmla="*/ 3060 h 3060"/>
                <a:gd name="T46" fmla="*/ 1932 w 3196"/>
                <a:gd name="T47" fmla="*/ 3056 h 3060"/>
                <a:gd name="T48" fmla="*/ 1990 w 3196"/>
                <a:gd name="T49" fmla="*/ 3056 h 3060"/>
                <a:gd name="T50" fmla="*/ 1997 w 3196"/>
                <a:gd name="T51" fmla="*/ 3056 h 3060"/>
                <a:gd name="T52" fmla="*/ 3196 w 3196"/>
                <a:gd name="T53" fmla="*/ 1816 h 3060"/>
                <a:gd name="T54" fmla="*/ 2225 w 3196"/>
                <a:gd name="T55" fmla="*/ 140 h 3060"/>
                <a:gd name="T56" fmla="*/ 2090 w 3196"/>
                <a:gd name="T57" fmla="*/ 270 h 3060"/>
                <a:gd name="T58" fmla="*/ 1672 w 3196"/>
                <a:gd name="T59" fmla="*/ 270 h 3060"/>
                <a:gd name="T60" fmla="*/ 1889 w 3196"/>
                <a:gd name="T61" fmla="*/ 410 h 3060"/>
                <a:gd name="T62" fmla="*/ 2019 w 3196"/>
                <a:gd name="T63" fmla="*/ 578 h 3060"/>
                <a:gd name="T64" fmla="*/ 1889 w 3196"/>
                <a:gd name="T65" fmla="*/ 578 h 3060"/>
                <a:gd name="T66" fmla="*/ 1987 w 3196"/>
                <a:gd name="T67" fmla="*/ 2916 h 3060"/>
                <a:gd name="T68" fmla="*/ 968 w 3196"/>
                <a:gd name="T69" fmla="*/ 2302 h 3060"/>
                <a:gd name="T70" fmla="*/ 1319 w 3196"/>
                <a:gd name="T71" fmla="*/ 2232 h 3060"/>
                <a:gd name="T72" fmla="*/ 911 w 3196"/>
                <a:gd name="T73" fmla="*/ 2162 h 3060"/>
                <a:gd name="T74" fmla="*/ 856 w 3196"/>
                <a:gd name="T75" fmla="*/ 1766 h 3060"/>
                <a:gd name="T76" fmla="*/ 1317 w 3196"/>
                <a:gd name="T77" fmla="*/ 1696 h 3060"/>
                <a:gd name="T78" fmla="*/ 872 w 3196"/>
                <a:gd name="T79" fmla="*/ 1626 h 3060"/>
                <a:gd name="T80" fmla="*/ 1378 w 3196"/>
                <a:gd name="T81" fmla="*/ 1201 h 3060"/>
                <a:gd name="T82" fmla="*/ 1378 w 3196"/>
                <a:gd name="T83" fmla="*/ 1061 h 3060"/>
                <a:gd name="T84" fmla="*/ 1955 w 3196"/>
                <a:gd name="T85" fmla="*/ 716 h 3060"/>
                <a:gd name="T86" fmla="*/ 1987 w 3196"/>
                <a:gd name="T87" fmla="*/ 2916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96" h="3060">
                  <a:moveTo>
                    <a:pt x="3196" y="1816"/>
                  </a:moveTo>
                  <a:cubicBezTo>
                    <a:pt x="3196" y="1491"/>
                    <a:pt x="3071" y="1185"/>
                    <a:pt x="2845" y="952"/>
                  </a:cubicBezTo>
                  <a:cubicBezTo>
                    <a:pt x="2999" y="789"/>
                    <a:pt x="2999" y="789"/>
                    <a:pt x="2999" y="789"/>
                  </a:cubicBezTo>
                  <a:cubicBezTo>
                    <a:pt x="3046" y="835"/>
                    <a:pt x="3046" y="835"/>
                    <a:pt x="3046" y="835"/>
                  </a:cubicBezTo>
                  <a:cubicBezTo>
                    <a:pt x="3060" y="849"/>
                    <a:pt x="3078" y="856"/>
                    <a:pt x="3096" y="856"/>
                  </a:cubicBezTo>
                  <a:cubicBezTo>
                    <a:pt x="3113" y="856"/>
                    <a:pt x="3131" y="849"/>
                    <a:pt x="3145" y="835"/>
                  </a:cubicBezTo>
                  <a:cubicBezTo>
                    <a:pt x="3172" y="808"/>
                    <a:pt x="3172" y="763"/>
                    <a:pt x="3145" y="736"/>
                  </a:cubicBezTo>
                  <a:cubicBezTo>
                    <a:pt x="2950" y="541"/>
                    <a:pt x="2950" y="541"/>
                    <a:pt x="2950" y="541"/>
                  </a:cubicBezTo>
                  <a:cubicBezTo>
                    <a:pt x="2923" y="514"/>
                    <a:pt x="2878" y="514"/>
                    <a:pt x="2851" y="541"/>
                  </a:cubicBezTo>
                  <a:cubicBezTo>
                    <a:pt x="2824" y="568"/>
                    <a:pt x="2824" y="613"/>
                    <a:pt x="2851" y="640"/>
                  </a:cubicBezTo>
                  <a:cubicBezTo>
                    <a:pt x="2900" y="690"/>
                    <a:pt x="2900" y="690"/>
                    <a:pt x="2900" y="690"/>
                  </a:cubicBezTo>
                  <a:cubicBezTo>
                    <a:pt x="2742" y="858"/>
                    <a:pt x="2742" y="858"/>
                    <a:pt x="2742" y="858"/>
                  </a:cubicBezTo>
                  <a:cubicBezTo>
                    <a:pt x="2574" y="719"/>
                    <a:pt x="2373" y="628"/>
                    <a:pt x="2159" y="593"/>
                  </a:cubicBezTo>
                  <a:cubicBezTo>
                    <a:pt x="2159" y="410"/>
                    <a:pt x="2159" y="410"/>
                    <a:pt x="2159" y="410"/>
                  </a:cubicBezTo>
                  <a:cubicBezTo>
                    <a:pt x="2295" y="410"/>
                    <a:pt x="2295" y="410"/>
                    <a:pt x="2295" y="410"/>
                  </a:cubicBezTo>
                  <a:cubicBezTo>
                    <a:pt x="2334" y="410"/>
                    <a:pt x="2365" y="379"/>
                    <a:pt x="2365" y="340"/>
                  </a:cubicBezTo>
                  <a:cubicBezTo>
                    <a:pt x="2365" y="70"/>
                    <a:pt x="2365" y="70"/>
                    <a:pt x="2365" y="70"/>
                  </a:cubicBezTo>
                  <a:cubicBezTo>
                    <a:pt x="2365" y="31"/>
                    <a:pt x="2334" y="0"/>
                    <a:pt x="2295" y="0"/>
                  </a:cubicBezTo>
                  <a:cubicBezTo>
                    <a:pt x="1602" y="0"/>
                    <a:pt x="1602" y="0"/>
                    <a:pt x="1602" y="0"/>
                  </a:cubicBezTo>
                  <a:cubicBezTo>
                    <a:pt x="1563" y="0"/>
                    <a:pt x="1532" y="31"/>
                    <a:pt x="1532" y="70"/>
                  </a:cubicBezTo>
                  <a:cubicBezTo>
                    <a:pt x="1532" y="340"/>
                    <a:pt x="1532" y="340"/>
                    <a:pt x="1532" y="340"/>
                  </a:cubicBezTo>
                  <a:cubicBezTo>
                    <a:pt x="1532" y="379"/>
                    <a:pt x="1563" y="410"/>
                    <a:pt x="1602" y="410"/>
                  </a:cubicBezTo>
                  <a:cubicBezTo>
                    <a:pt x="1749" y="410"/>
                    <a:pt x="1749" y="410"/>
                    <a:pt x="1749" y="410"/>
                  </a:cubicBezTo>
                  <a:cubicBezTo>
                    <a:pt x="1749" y="593"/>
                    <a:pt x="1749" y="593"/>
                    <a:pt x="1749" y="593"/>
                  </a:cubicBezTo>
                  <a:cubicBezTo>
                    <a:pt x="1496" y="635"/>
                    <a:pt x="1263" y="755"/>
                    <a:pt x="1078" y="939"/>
                  </a:cubicBezTo>
                  <a:cubicBezTo>
                    <a:pt x="1040" y="978"/>
                    <a:pt x="1004" y="1019"/>
                    <a:pt x="971" y="1061"/>
                  </a:cubicBezTo>
                  <a:cubicBezTo>
                    <a:pt x="364" y="1061"/>
                    <a:pt x="364" y="1061"/>
                    <a:pt x="364" y="1061"/>
                  </a:cubicBezTo>
                  <a:cubicBezTo>
                    <a:pt x="325" y="1061"/>
                    <a:pt x="294" y="1093"/>
                    <a:pt x="294" y="1131"/>
                  </a:cubicBezTo>
                  <a:cubicBezTo>
                    <a:pt x="294" y="1170"/>
                    <a:pt x="325" y="1201"/>
                    <a:pt x="364" y="1201"/>
                  </a:cubicBezTo>
                  <a:cubicBezTo>
                    <a:pt x="878" y="1201"/>
                    <a:pt x="878" y="1201"/>
                    <a:pt x="878" y="1201"/>
                  </a:cubicBezTo>
                  <a:cubicBezTo>
                    <a:pt x="803" y="1332"/>
                    <a:pt x="753" y="1476"/>
                    <a:pt x="730" y="1626"/>
                  </a:cubicBezTo>
                  <a:cubicBezTo>
                    <a:pt x="70" y="1626"/>
                    <a:pt x="70" y="1626"/>
                    <a:pt x="70" y="1626"/>
                  </a:cubicBezTo>
                  <a:cubicBezTo>
                    <a:pt x="31" y="1626"/>
                    <a:pt x="0" y="1657"/>
                    <a:pt x="0" y="1696"/>
                  </a:cubicBezTo>
                  <a:cubicBezTo>
                    <a:pt x="0" y="1734"/>
                    <a:pt x="31" y="1766"/>
                    <a:pt x="70" y="1766"/>
                  </a:cubicBezTo>
                  <a:cubicBezTo>
                    <a:pt x="716" y="1766"/>
                    <a:pt x="716" y="1766"/>
                    <a:pt x="716" y="1766"/>
                  </a:cubicBezTo>
                  <a:cubicBezTo>
                    <a:pt x="716" y="1783"/>
                    <a:pt x="715" y="1799"/>
                    <a:pt x="715" y="1816"/>
                  </a:cubicBezTo>
                  <a:cubicBezTo>
                    <a:pt x="715" y="1935"/>
                    <a:pt x="732" y="2051"/>
                    <a:pt x="764" y="2162"/>
                  </a:cubicBezTo>
                  <a:cubicBezTo>
                    <a:pt x="229" y="2162"/>
                    <a:pt x="229" y="2162"/>
                    <a:pt x="229" y="2162"/>
                  </a:cubicBezTo>
                  <a:cubicBezTo>
                    <a:pt x="190" y="2162"/>
                    <a:pt x="159" y="2193"/>
                    <a:pt x="159" y="2232"/>
                  </a:cubicBezTo>
                  <a:cubicBezTo>
                    <a:pt x="159" y="2270"/>
                    <a:pt x="190" y="2302"/>
                    <a:pt x="229" y="2302"/>
                  </a:cubicBezTo>
                  <a:cubicBezTo>
                    <a:pt x="813" y="2302"/>
                    <a:pt x="813" y="2302"/>
                    <a:pt x="813" y="2302"/>
                  </a:cubicBezTo>
                  <a:cubicBezTo>
                    <a:pt x="875" y="2446"/>
                    <a:pt x="964" y="2579"/>
                    <a:pt x="1078" y="2693"/>
                  </a:cubicBezTo>
                  <a:cubicBezTo>
                    <a:pt x="1170" y="2785"/>
                    <a:pt x="1273" y="2860"/>
                    <a:pt x="1385" y="2918"/>
                  </a:cubicBezTo>
                  <a:cubicBezTo>
                    <a:pt x="872" y="2920"/>
                    <a:pt x="872" y="2920"/>
                    <a:pt x="872" y="2920"/>
                  </a:cubicBezTo>
                  <a:cubicBezTo>
                    <a:pt x="834" y="2920"/>
                    <a:pt x="802" y="2952"/>
                    <a:pt x="803" y="2991"/>
                  </a:cubicBezTo>
                  <a:cubicBezTo>
                    <a:pt x="803" y="3029"/>
                    <a:pt x="834" y="3060"/>
                    <a:pt x="873" y="3060"/>
                  </a:cubicBezTo>
                  <a:cubicBezTo>
                    <a:pt x="873" y="3060"/>
                    <a:pt x="873" y="3060"/>
                    <a:pt x="873" y="3060"/>
                  </a:cubicBezTo>
                  <a:cubicBezTo>
                    <a:pt x="1932" y="3056"/>
                    <a:pt x="1932" y="3056"/>
                    <a:pt x="1932" y="3056"/>
                  </a:cubicBezTo>
                  <a:cubicBezTo>
                    <a:pt x="1939" y="3056"/>
                    <a:pt x="1947" y="3057"/>
                    <a:pt x="1955" y="3057"/>
                  </a:cubicBezTo>
                  <a:cubicBezTo>
                    <a:pt x="1967" y="3057"/>
                    <a:pt x="1978" y="3056"/>
                    <a:pt x="1990" y="3056"/>
                  </a:cubicBezTo>
                  <a:cubicBezTo>
                    <a:pt x="1992" y="3056"/>
                    <a:pt x="1992" y="3056"/>
                    <a:pt x="1992" y="3056"/>
                  </a:cubicBezTo>
                  <a:cubicBezTo>
                    <a:pt x="1994" y="3056"/>
                    <a:pt x="1995" y="3056"/>
                    <a:pt x="1997" y="3056"/>
                  </a:cubicBezTo>
                  <a:cubicBezTo>
                    <a:pt x="2313" y="3046"/>
                    <a:pt x="2608" y="2918"/>
                    <a:pt x="2832" y="2693"/>
                  </a:cubicBezTo>
                  <a:cubicBezTo>
                    <a:pt x="3067" y="2459"/>
                    <a:pt x="3196" y="2148"/>
                    <a:pt x="3196" y="1816"/>
                  </a:cubicBezTo>
                  <a:close/>
                  <a:moveTo>
                    <a:pt x="1672" y="140"/>
                  </a:moveTo>
                  <a:cubicBezTo>
                    <a:pt x="2225" y="140"/>
                    <a:pt x="2225" y="140"/>
                    <a:pt x="2225" y="140"/>
                  </a:cubicBezTo>
                  <a:cubicBezTo>
                    <a:pt x="2225" y="270"/>
                    <a:pt x="2225" y="270"/>
                    <a:pt x="2225" y="270"/>
                  </a:cubicBezTo>
                  <a:cubicBezTo>
                    <a:pt x="2090" y="270"/>
                    <a:pt x="2090" y="270"/>
                    <a:pt x="2090" y="270"/>
                  </a:cubicBezTo>
                  <a:cubicBezTo>
                    <a:pt x="2089" y="270"/>
                    <a:pt x="2089" y="270"/>
                    <a:pt x="2089" y="270"/>
                  </a:cubicBezTo>
                  <a:cubicBezTo>
                    <a:pt x="1672" y="270"/>
                    <a:pt x="1672" y="270"/>
                    <a:pt x="1672" y="270"/>
                  </a:cubicBezTo>
                  <a:lnTo>
                    <a:pt x="1672" y="140"/>
                  </a:lnTo>
                  <a:close/>
                  <a:moveTo>
                    <a:pt x="1889" y="410"/>
                  </a:moveTo>
                  <a:cubicBezTo>
                    <a:pt x="2019" y="410"/>
                    <a:pt x="2019" y="410"/>
                    <a:pt x="2019" y="410"/>
                  </a:cubicBezTo>
                  <a:cubicBezTo>
                    <a:pt x="2019" y="578"/>
                    <a:pt x="2019" y="578"/>
                    <a:pt x="2019" y="578"/>
                  </a:cubicBezTo>
                  <a:cubicBezTo>
                    <a:pt x="1998" y="577"/>
                    <a:pt x="1977" y="576"/>
                    <a:pt x="1955" y="576"/>
                  </a:cubicBezTo>
                  <a:cubicBezTo>
                    <a:pt x="1933" y="576"/>
                    <a:pt x="1911" y="577"/>
                    <a:pt x="1889" y="578"/>
                  </a:cubicBezTo>
                  <a:lnTo>
                    <a:pt x="1889" y="410"/>
                  </a:lnTo>
                  <a:close/>
                  <a:moveTo>
                    <a:pt x="1987" y="2916"/>
                  </a:moveTo>
                  <a:cubicBezTo>
                    <a:pt x="1932" y="2916"/>
                    <a:pt x="1932" y="2916"/>
                    <a:pt x="1932" y="2916"/>
                  </a:cubicBezTo>
                  <a:cubicBezTo>
                    <a:pt x="1509" y="2908"/>
                    <a:pt x="1145" y="2659"/>
                    <a:pt x="968" y="2302"/>
                  </a:cubicBezTo>
                  <a:cubicBezTo>
                    <a:pt x="1249" y="2302"/>
                    <a:pt x="1249" y="2302"/>
                    <a:pt x="1249" y="2302"/>
                  </a:cubicBezTo>
                  <a:cubicBezTo>
                    <a:pt x="1288" y="2302"/>
                    <a:pt x="1319" y="2270"/>
                    <a:pt x="1319" y="2232"/>
                  </a:cubicBezTo>
                  <a:cubicBezTo>
                    <a:pt x="1319" y="2193"/>
                    <a:pt x="1288" y="2162"/>
                    <a:pt x="1249" y="2162"/>
                  </a:cubicBezTo>
                  <a:cubicBezTo>
                    <a:pt x="911" y="2162"/>
                    <a:pt x="911" y="2162"/>
                    <a:pt x="911" y="2162"/>
                  </a:cubicBezTo>
                  <a:cubicBezTo>
                    <a:pt x="875" y="2053"/>
                    <a:pt x="855" y="1937"/>
                    <a:pt x="855" y="1816"/>
                  </a:cubicBezTo>
                  <a:cubicBezTo>
                    <a:pt x="855" y="1799"/>
                    <a:pt x="856" y="1783"/>
                    <a:pt x="856" y="1766"/>
                  </a:cubicBezTo>
                  <a:cubicBezTo>
                    <a:pt x="1247" y="1766"/>
                    <a:pt x="1247" y="1766"/>
                    <a:pt x="1247" y="1766"/>
                  </a:cubicBezTo>
                  <a:cubicBezTo>
                    <a:pt x="1286" y="1766"/>
                    <a:pt x="1317" y="1734"/>
                    <a:pt x="1317" y="1696"/>
                  </a:cubicBezTo>
                  <a:cubicBezTo>
                    <a:pt x="1317" y="1657"/>
                    <a:pt x="1286" y="1626"/>
                    <a:pt x="1247" y="1626"/>
                  </a:cubicBezTo>
                  <a:cubicBezTo>
                    <a:pt x="872" y="1626"/>
                    <a:pt x="872" y="1626"/>
                    <a:pt x="872" y="1626"/>
                  </a:cubicBezTo>
                  <a:cubicBezTo>
                    <a:pt x="899" y="1471"/>
                    <a:pt x="959" y="1327"/>
                    <a:pt x="1044" y="1201"/>
                  </a:cubicBezTo>
                  <a:cubicBezTo>
                    <a:pt x="1378" y="1201"/>
                    <a:pt x="1378" y="1201"/>
                    <a:pt x="1378" y="1201"/>
                  </a:cubicBezTo>
                  <a:cubicBezTo>
                    <a:pt x="1416" y="1201"/>
                    <a:pt x="1448" y="1170"/>
                    <a:pt x="1448" y="1131"/>
                  </a:cubicBezTo>
                  <a:cubicBezTo>
                    <a:pt x="1448" y="1093"/>
                    <a:pt x="1416" y="1061"/>
                    <a:pt x="1378" y="1061"/>
                  </a:cubicBezTo>
                  <a:cubicBezTo>
                    <a:pt x="1156" y="1061"/>
                    <a:pt x="1156" y="1061"/>
                    <a:pt x="1156" y="1061"/>
                  </a:cubicBezTo>
                  <a:cubicBezTo>
                    <a:pt x="1357" y="849"/>
                    <a:pt x="1641" y="716"/>
                    <a:pt x="1955" y="716"/>
                  </a:cubicBezTo>
                  <a:cubicBezTo>
                    <a:pt x="2562" y="716"/>
                    <a:pt x="3056" y="1210"/>
                    <a:pt x="3056" y="1816"/>
                  </a:cubicBezTo>
                  <a:cubicBezTo>
                    <a:pt x="3056" y="2412"/>
                    <a:pt x="2579" y="2899"/>
                    <a:pt x="1987" y="291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solidFill>
                  <a:schemeClr val="bg1"/>
                </a:solidFill>
                <a:latin typeface="Gotham Pro Bold" panose="02000503040000020004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DDDAFD27-7D0E-4598-B099-4304D971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2428875"/>
              <a:ext cx="2014538" cy="2935288"/>
            </a:xfrm>
            <a:custGeom>
              <a:avLst/>
              <a:gdLst>
                <a:gd name="T0" fmla="*/ 888 w 1042"/>
                <a:gd name="T1" fmla="*/ 42 h 1517"/>
                <a:gd name="T2" fmla="*/ 791 w 1042"/>
                <a:gd name="T3" fmla="*/ 21 h 1517"/>
                <a:gd name="T4" fmla="*/ 770 w 1042"/>
                <a:gd name="T5" fmla="*/ 118 h 1517"/>
                <a:gd name="T6" fmla="*/ 902 w 1042"/>
                <a:gd name="T7" fmla="*/ 562 h 1517"/>
                <a:gd name="T8" fmla="*/ 87 w 1042"/>
                <a:gd name="T9" fmla="*/ 1377 h 1517"/>
                <a:gd name="T10" fmla="*/ 72 w 1042"/>
                <a:gd name="T11" fmla="*/ 1376 h 1517"/>
                <a:gd name="T12" fmla="*/ 70 w 1042"/>
                <a:gd name="T13" fmla="*/ 1376 h 1517"/>
                <a:gd name="T14" fmla="*/ 0 w 1042"/>
                <a:gd name="T15" fmla="*/ 1445 h 1517"/>
                <a:gd name="T16" fmla="*/ 69 w 1042"/>
                <a:gd name="T17" fmla="*/ 1516 h 1517"/>
                <a:gd name="T18" fmla="*/ 87 w 1042"/>
                <a:gd name="T19" fmla="*/ 1517 h 1517"/>
                <a:gd name="T20" fmla="*/ 762 w 1042"/>
                <a:gd name="T21" fmla="*/ 1237 h 1517"/>
                <a:gd name="T22" fmla="*/ 1042 w 1042"/>
                <a:gd name="T23" fmla="*/ 562 h 1517"/>
                <a:gd name="T24" fmla="*/ 888 w 1042"/>
                <a:gd name="T25" fmla="*/ 42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2" h="1517">
                  <a:moveTo>
                    <a:pt x="888" y="42"/>
                  </a:moveTo>
                  <a:cubicBezTo>
                    <a:pt x="867" y="9"/>
                    <a:pt x="823" y="0"/>
                    <a:pt x="791" y="21"/>
                  </a:cubicBezTo>
                  <a:cubicBezTo>
                    <a:pt x="758" y="42"/>
                    <a:pt x="749" y="86"/>
                    <a:pt x="770" y="118"/>
                  </a:cubicBezTo>
                  <a:cubicBezTo>
                    <a:pt x="856" y="250"/>
                    <a:pt x="902" y="404"/>
                    <a:pt x="902" y="562"/>
                  </a:cubicBezTo>
                  <a:cubicBezTo>
                    <a:pt x="902" y="1011"/>
                    <a:pt x="536" y="1377"/>
                    <a:pt x="87" y="1377"/>
                  </a:cubicBezTo>
                  <a:cubicBezTo>
                    <a:pt x="82" y="1377"/>
                    <a:pt x="77" y="1377"/>
                    <a:pt x="72" y="1376"/>
                  </a:cubicBezTo>
                  <a:cubicBezTo>
                    <a:pt x="71" y="1376"/>
                    <a:pt x="71" y="1376"/>
                    <a:pt x="70" y="1376"/>
                  </a:cubicBezTo>
                  <a:cubicBezTo>
                    <a:pt x="32" y="1376"/>
                    <a:pt x="1" y="1407"/>
                    <a:pt x="0" y="1445"/>
                  </a:cubicBezTo>
                  <a:cubicBezTo>
                    <a:pt x="0" y="1484"/>
                    <a:pt x="30" y="1516"/>
                    <a:pt x="69" y="1516"/>
                  </a:cubicBezTo>
                  <a:cubicBezTo>
                    <a:pt x="75" y="1517"/>
                    <a:pt x="81" y="1517"/>
                    <a:pt x="87" y="1517"/>
                  </a:cubicBezTo>
                  <a:cubicBezTo>
                    <a:pt x="342" y="1517"/>
                    <a:pt x="582" y="1417"/>
                    <a:pt x="762" y="1237"/>
                  </a:cubicBezTo>
                  <a:cubicBezTo>
                    <a:pt x="943" y="1057"/>
                    <a:pt x="1042" y="817"/>
                    <a:pt x="1042" y="562"/>
                  </a:cubicBezTo>
                  <a:cubicBezTo>
                    <a:pt x="1042" y="377"/>
                    <a:pt x="989" y="197"/>
                    <a:pt x="888" y="4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solidFill>
                  <a:schemeClr val="bg1"/>
                </a:solidFill>
                <a:latin typeface="Gotham Pro Bold" panose="02000503040000020004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901EFFE-D6EF-4EF0-9FB6-066923785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25" y="2049463"/>
              <a:ext cx="1958975" cy="1960563"/>
            </a:xfrm>
            <a:custGeom>
              <a:avLst/>
              <a:gdLst>
                <a:gd name="T0" fmla="*/ 509 w 1014"/>
                <a:gd name="T1" fmla="*/ 758 h 1013"/>
                <a:gd name="T2" fmla="*/ 473 w 1014"/>
                <a:gd name="T3" fmla="*/ 628 h 1013"/>
                <a:gd name="T4" fmla="*/ 985 w 1014"/>
                <a:gd name="T5" fmla="*/ 127 h 1013"/>
                <a:gd name="T6" fmla="*/ 986 w 1014"/>
                <a:gd name="T7" fmla="*/ 28 h 1013"/>
                <a:gd name="T8" fmla="*/ 887 w 1014"/>
                <a:gd name="T9" fmla="*/ 27 h 1013"/>
                <a:gd name="T10" fmla="*/ 371 w 1014"/>
                <a:gd name="T11" fmla="*/ 532 h 1013"/>
                <a:gd name="T12" fmla="*/ 254 w 1014"/>
                <a:gd name="T13" fmla="*/ 504 h 1013"/>
                <a:gd name="T14" fmla="*/ 0 w 1014"/>
                <a:gd name="T15" fmla="*/ 758 h 1013"/>
                <a:gd name="T16" fmla="*/ 254 w 1014"/>
                <a:gd name="T17" fmla="*/ 1013 h 1013"/>
                <a:gd name="T18" fmla="*/ 509 w 1014"/>
                <a:gd name="T19" fmla="*/ 758 h 1013"/>
                <a:gd name="T20" fmla="*/ 140 w 1014"/>
                <a:gd name="T21" fmla="*/ 758 h 1013"/>
                <a:gd name="T22" fmla="*/ 254 w 1014"/>
                <a:gd name="T23" fmla="*/ 644 h 1013"/>
                <a:gd name="T24" fmla="*/ 369 w 1014"/>
                <a:gd name="T25" fmla="*/ 758 h 1013"/>
                <a:gd name="T26" fmla="*/ 254 w 1014"/>
                <a:gd name="T27" fmla="*/ 873 h 1013"/>
                <a:gd name="T28" fmla="*/ 140 w 1014"/>
                <a:gd name="T29" fmla="*/ 758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4" h="1013">
                  <a:moveTo>
                    <a:pt x="509" y="758"/>
                  </a:moveTo>
                  <a:cubicBezTo>
                    <a:pt x="509" y="711"/>
                    <a:pt x="496" y="666"/>
                    <a:pt x="473" y="628"/>
                  </a:cubicBezTo>
                  <a:cubicBezTo>
                    <a:pt x="985" y="127"/>
                    <a:pt x="985" y="127"/>
                    <a:pt x="985" y="127"/>
                  </a:cubicBezTo>
                  <a:cubicBezTo>
                    <a:pt x="1013" y="100"/>
                    <a:pt x="1014" y="55"/>
                    <a:pt x="986" y="28"/>
                  </a:cubicBezTo>
                  <a:cubicBezTo>
                    <a:pt x="959" y="0"/>
                    <a:pt x="915" y="0"/>
                    <a:pt x="887" y="27"/>
                  </a:cubicBezTo>
                  <a:cubicBezTo>
                    <a:pt x="371" y="532"/>
                    <a:pt x="371" y="532"/>
                    <a:pt x="371" y="532"/>
                  </a:cubicBezTo>
                  <a:cubicBezTo>
                    <a:pt x="336" y="514"/>
                    <a:pt x="296" y="504"/>
                    <a:pt x="254" y="504"/>
                  </a:cubicBezTo>
                  <a:cubicBezTo>
                    <a:pt x="114" y="504"/>
                    <a:pt x="0" y="618"/>
                    <a:pt x="0" y="758"/>
                  </a:cubicBezTo>
                  <a:cubicBezTo>
                    <a:pt x="0" y="899"/>
                    <a:pt x="114" y="1013"/>
                    <a:pt x="254" y="1013"/>
                  </a:cubicBezTo>
                  <a:cubicBezTo>
                    <a:pt x="395" y="1013"/>
                    <a:pt x="509" y="899"/>
                    <a:pt x="509" y="758"/>
                  </a:cubicBezTo>
                  <a:close/>
                  <a:moveTo>
                    <a:pt x="140" y="758"/>
                  </a:moveTo>
                  <a:cubicBezTo>
                    <a:pt x="140" y="695"/>
                    <a:pt x="191" y="644"/>
                    <a:pt x="254" y="644"/>
                  </a:cubicBezTo>
                  <a:cubicBezTo>
                    <a:pt x="318" y="644"/>
                    <a:pt x="369" y="695"/>
                    <a:pt x="369" y="758"/>
                  </a:cubicBezTo>
                  <a:cubicBezTo>
                    <a:pt x="369" y="822"/>
                    <a:pt x="318" y="873"/>
                    <a:pt x="254" y="873"/>
                  </a:cubicBezTo>
                  <a:cubicBezTo>
                    <a:pt x="191" y="873"/>
                    <a:pt x="140" y="822"/>
                    <a:pt x="140" y="75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solidFill>
                  <a:schemeClr val="bg1"/>
                </a:solidFill>
                <a:latin typeface="Gotham Pro Bold" panose="02000503040000020004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96964" y="1477124"/>
            <a:ext cx="7251859" cy="90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fr-FR" sz="1100" b="1" dirty="0">
                <a:solidFill>
                  <a:srgbClr val="646464"/>
                </a:solidFill>
              </a:rPr>
              <a:t>Gamme complète de solutions prêtes à l’emploi </a:t>
            </a:r>
            <a:r>
              <a:rPr lang="fr-FR" sz="1100" dirty="0">
                <a:solidFill>
                  <a:srgbClr val="646464"/>
                </a:solidFill>
              </a:rPr>
              <a:t>couvrant l’ensemble du cycle de vie de l’investissement et de la distribution, comprenant les services de gestion des données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fr-FR" sz="1100" b="1" dirty="0">
                <a:solidFill>
                  <a:srgbClr val="646464"/>
                </a:solidFill>
              </a:rPr>
              <a:t>Services opérationnels intégrés ou autonomes </a:t>
            </a:r>
            <a:r>
              <a:rPr lang="fr-FR" sz="1100" dirty="0">
                <a:solidFill>
                  <a:srgbClr val="646464"/>
                </a:solidFill>
              </a:rPr>
              <a:t>pour le Dealing, le Middle-Office et le Reporting en fonction du modèle opérationnel du client</a:t>
            </a:r>
            <a:endParaRPr lang="en-US" sz="1100" dirty="0">
              <a:solidFill>
                <a:srgbClr val="646464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92582" y="4226083"/>
            <a:ext cx="7256241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646464"/>
                </a:solidFill>
              </a:rPr>
              <a:t>Présence mondiale </a:t>
            </a:r>
            <a:r>
              <a:rPr lang="fr-FR" sz="1100" dirty="0">
                <a:solidFill>
                  <a:srgbClr val="646464"/>
                </a:solidFill>
              </a:rPr>
              <a:t>dirigée par les bureaux de Paris et Dublin et des centres d’expertise aux Etats-Unis et en Chine 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646464"/>
                </a:solidFill>
              </a:rPr>
              <a:t>Support et accompagnement local </a:t>
            </a:r>
            <a:r>
              <a:rPr lang="fr-FR" sz="1100" dirty="0">
                <a:solidFill>
                  <a:srgbClr val="646464"/>
                </a:solidFill>
              </a:rPr>
              <a:t>dans 40 pays</a:t>
            </a:r>
            <a:endParaRPr lang="en-US" sz="1100" dirty="0">
              <a:solidFill>
                <a:srgbClr val="646464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98254-DFFB-411A-8355-411A07EB788C}"/>
              </a:ext>
            </a:extLst>
          </p:cNvPr>
          <p:cNvSpPr/>
          <p:nvPr/>
        </p:nvSpPr>
        <p:spPr>
          <a:xfrm>
            <a:off x="1318989" y="3544969"/>
            <a:ext cx="165477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Mise en œuvre rapide, rentable et fiable</a:t>
            </a:r>
            <a:endParaRPr lang="en-US" sz="1050" b="1" dirty="0">
              <a:solidFill>
                <a:srgbClr val="646464"/>
              </a:solidFill>
              <a:cs typeface="Gotham Pro Light" panose="02000503030000020004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92582" y="5137190"/>
            <a:ext cx="7256241" cy="90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fr-FR" sz="1100" b="1" dirty="0">
                <a:solidFill>
                  <a:srgbClr val="646464"/>
                </a:solidFill>
              </a:rPr>
              <a:t>Architecture ouverte permettant l’utilisation d’API </a:t>
            </a:r>
            <a:r>
              <a:rPr lang="fr-FR" sz="1100" dirty="0">
                <a:solidFill>
                  <a:srgbClr val="646464"/>
                </a:solidFill>
              </a:rPr>
              <a:t>pour l’intégration de logiciels de niche de tiers et le service de données client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fr-FR" sz="1100" b="1" dirty="0">
                <a:solidFill>
                  <a:srgbClr val="646464"/>
                </a:solidFill>
              </a:rPr>
              <a:t>Solutions spécialisées </a:t>
            </a:r>
            <a:r>
              <a:rPr lang="fr-FR" sz="1100" dirty="0">
                <a:solidFill>
                  <a:srgbClr val="646464"/>
                </a:solidFill>
              </a:rPr>
              <a:t>s’appuyant sur l’expérience et le savoir-faire d’Amundi</a:t>
            </a:r>
            <a:endParaRPr lang="en-US" sz="1100" dirty="0">
              <a:solidFill>
                <a:srgbClr val="64646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93372" y="3314434"/>
            <a:ext cx="7251859" cy="90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646464"/>
                </a:solidFill>
              </a:rPr>
              <a:t>Approche flexible pour l’intégration client </a:t>
            </a:r>
            <a:r>
              <a:rPr lang="fr-FR" sz="1100" dirty="0">
                <a:solidFill>
                  <a:srgbClr val="646464"/>
                </a:solidFill>
              </a:rPr>
              <a:t>combinant un modèle industriel et les exigences spécifiques des clients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646464"/>
                </a:solidFill>
              </a:rPr>
              <a:t>Implémentation reconnue, fondée sur une approche en « </a:t>
            </a:r>
            <a:r>
              <a:rPr lang="en-GB" sz="1100" b="1" dirty="0">
                <a:solidFill>
                  <a:srgbClr val="646464"/>
                </a:solidFill>
              </a:rPr>
              <a:t>parallel run </a:t>
            </a:r>
            <a:r>
              <a:rPr lang="fr-FR" sz="1100" b="1" dirty="0">
                <a:solidFill>
                  <a:srgbClr val="646464"/>
                </a:solidFill>
              </a:rPr>
              <a:t>» unique </a:t>
            </a:r>
            <a:r>
              <a:rPr lang="fr-FR" sz="1100" dirty="0">
                <a:solidFill>
                  <a:srgbClr val="646464"/>
                </a:solidFill>
              </a:rPr>
              <a:t>facilitant l’adoption et l’intégration de l’expérience utilisateur</a:t>
            </a:r>
            <a:endParaRPr lang="en-US" sz="1100" dirty="0">
              <a:solidFill>
                <a:srgbClr val="646464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927BAC-4B9A-469B-B10B-18784A0998DA}"/>
              </a:ext>
            </a:extLst>
          </p:cNvPr>
          <p:cNvSpPr/>
          <p:nvPr/>
        </p:nvSpPr>
        <p:spPr>
          <a:xfrm>
            <a:off x="1318989" y="2630510"/>
            <a:ext cx="1654773" cy="4478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Infrastructure </a:t>
            </a:r>
            <a:r>
              <a:rPr lang="fr-FR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hautement</a:t>
            </a:r>
            <a:r>
              <a:rPr lang="en-US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 </a:t>
            </a:r>
            <a:r>
              <a:rPr lang="fr-FR" sz="1050" b="1" dirty="0">
                <a:solidFill>
                  <a:srgbClr val="646464"/>
                </a:solidFill>
                <a:cs typeface="Gotham Pro Light" panose="02000503030000020004" pitchFamily="2" charset="0"/>
              </a:rPr>
              <a:t>sécurisée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96963" y="2395558"/>
            <a:ext cx="725186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646464"/>
                </a:solidFill>
              </a:rPr>
              <a:t>Infrastructure « cloud » privée </a:t>
            </a:r>
            <a:r>
              <a:rPr lang="fr-FR" sz="1100" dirty="0">
                <a:solidFill>
                  <a:srgbClr val="646464"/>
                </a:solidFill>
              </a:rPr>
              <a:t>reposant sur les meilleures pratiques en matière de sécurité</a:t>
            </a:r>
          </a:p>
          <a:p>
            <a:pPr marL="361950" lvl="1" indent="-192088" defTabSz="895350">
              <a:spcBef>
                <a:spcPts val="9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646464"/>
                </a:solidFill>
              </a:rPr>
              <a:t>Ségrégation des données et des tâches </a:t>
            </a:r>
            <a:r>
              <a:rPr lang="fr-FR" sz="1100" dirty="0">
                <a:solidFill>
                  <a:srgbClr val="646464"/>
                </a:solidFill>
              </a:rPr>
              <a:t>pour assurer la séparation des données et des opérations des clients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95412" y="2665558"/>
            <a:ext cx="360000" cy="360000"/>
            <a:chOff x="723269" y="5567476"/>
            <a:chExt cx="360000" cy="360000"/>
          </a:xfrm>
        </p:grpSpPr>
        <p:sp>
          <p:nvSpPr>
            <p:cNvPr id="42" name="Oval 41"/>
            <p:cNvSpPr/>
            <p:nvPr/>
          </p:nvSpPr>
          <p:spPr>
            <a:xfrm>
              <a:off x="723269" y="5567476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72" y="5596334"/>
              <a:ext cx="281994" cy="281994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/>
          <p:nvPr/>
        </p:nvCxnSpPr>
        <p:spPr>
          <a:xfrm>
            <a:off x="743997" y="2383160"/>
            <a:ext cx="9612000" cy="29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3997" y="3306377"/>
            <a:ext cx="9612000" cy="29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3997" y="4218039"/>
            <a:ext cx="9612000" cy="29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43997" y="5124118"/>
            <a:ext cx="9612000" cy="29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875"/>
          <a:stretch/>
        </p:blipFill>
        <p:spPr>
          <a:xfrm>
            <a:off x="901360" y="4496943"/>
            <a:ext cx="348104" cy="358283"/>
          </a:xfrm>
          <a:prstGeom prst="rect">
            <a:avLst/>
          </a:prstGeom>
        </p:spPr>
      </p:pic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113945" y="1687804"/>
            <a:ext cx="3960000" cy="3960000"/>
          </a:xfrm>
          <a:prstGeom prst="ellipse">
            <a:avLst/>
          </a:prstGeom>
          <a:solidFill>
            <a:srgbClr val="38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1400" b="1" dirty="0"/>
          </a:p>
        </p:txBody>
      </p:sp>
      <p:sp>
        <p:nvSpPr>
          <p:cNvPr id="20" name="Chord 19"/>
          <p:cNvSpPr/>
          <p:nvPr/>
        </p:nvSpPr>
        <p:spPr>
          <a:xfrm rot="16200000">
            <a:off x="4113945" y="1687804"/>
            <a:ext cx="3960000" cy="3960000"/>
          </a:xfrm>
          <a:prstGeom prst="chord">
            <a:avLst>
              <a:gd name="adj1" fmla="val 5405897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63999" y="3660181"/>
            <a:ext cx="8069416" cy="179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9407998" cy="6998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dirty="0" smtClean="0"/>
              <a:t>Connectivité, capacités </a:t>
            </a:r>
            <a:r>
              <a:rPr lang="fr-FR" dirty="0"/>
              <a:t>et écosystème mondiaux</a:t>
            </a:r>
            <a:endParaRPr lang="fr-FR" kern="0" dirty="0">
              <a:solidFill>
                <a:srgbClr val="003C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Oval 5"/>
          <p:cNvSpPr/>
          <p:nvPr/>
        </p:nvSpPr>
        <p:spPr>
          <a:xfrm>
            <a:off x="5376000" y="2940180"/>
            <a:ext cx="1440000" cy="14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Amundi </a:t>
            </a:r>
          </a:p>
          <a:p>
            <a:pPr algn="ctr"/>
            <a:r>
              <a:rPr lang="en-US" sz="1600" b="1" dirty="0"/>
              <a:t>Technology</a:t>
            </a:r>
          </a:p>
        </p:txBody>
      </p:sp>
      <p:cxnSp>
        <p:nvCxnSpPr>
          <p:cNvPr id="8" name="Straight Connector 7"/>
          <p:cNvCxnSpPr>
            <a:stCxn id="9" idx="2"/>
            <a:endCxn id="6" idx="2"/>
          </p:cNvCxnSpPr>
          <p:nvPr/>
        </p:nvCxnSpPr>
        <p:spPr>
          <a:xfrm flipV="1">
            <a:off x="4113946" y="3660180"/>
            <a:ext cx="1262055" cy="76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  <a:endCxn id="9" idx="6"/>
          </p:cNvCxnSpPr>
          <p:nvPr/>
        </p:nvCxnSpPr>
        <p:spPr>
          <a:xfrm>
            <a:off x="6816001" y="3660180"/>
            <a:ext cx="1257945" cy="76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9" idx="4"/>
          </p:cNvCxnSpPr>
          <p:nvPr/>
        </p:nvCxnSpPr>
        <p:spPr>
          <a:xfrm flipH="1">
            <a:off x="6093946" y="4380180"/>
            <a:ext cx="2055" cy="12676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14958" y="2599477"/>
            <a:ext cx="1063847" cy="6570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8438" y="1826992"/>
            <a:ext cx="513081" cy="11391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719704" y="2563378"/>
            <a:ext cx="1089728" cy="7254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662499" y="2005180"/>
            <a:ext cx="872662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Données sur le marché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42609" y="2652225"/>
            <a:ext cx="1987106" cy="725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Plus de 70 dépositaires, plus de 60 administrateurs de fonds et plus de 40 agents de transfert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22321" y="1779520"/>
            <a:ext cx="1403329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10 plateformes de distribution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735619" y="3167786"/>
            <a:ext cx="1403329" cy="28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Contreparties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69449" y="3035689"/>
            <a:ext cx="1863967" cy="57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dirty="0">
                <a:solidFill>
                  <a:schemeClr val="accent3"/>
                </a:solidFill>
              </a:rPr>
              <a:t>Connectivité de l’écosystème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77090" y="3721433"/>
            <a:ext cx="2160000" cy="36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dirty="0">
                <a:solidFill>
                  <a:srgbClr val="C19134"/>
                </a:solidFill>
              </a:rPr>
              <a:t>Chiffres clés</a:t>
            </a:r>
            <a:endParaRPr lang="fr-FR" sz="1600" dirty="0">
              <a:solidFill>
                <a:srgbClr val="C19134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20661" y="3069162"/>
            <a:ext cx="1403329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Gestionnaire de biens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0761" y="2402045"/>
            <a:ext cx="1040925" cy="27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Distribution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870249" y="1250872"/>
            <a:ext cx="2451503" cy="373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+150 sources de données sur le marché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6348068" y="1833488"/>
            <a:ext cx="525673" cy="11326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916902" y="2562800"/>
            <a:ext cx="1565003" cy="454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250+ contreparties d’exécution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55123" y="2471721"/>
            <a:ext cx="1403329" cy="28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Banques et assureurs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77675" y="1714875"/>
            <a:ext cx="202726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+10 systèmes d’information des banques et 2 assureurs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>
            <a:stCxn id="6" idx="3"/>
          </p:cNvCxnSpPr>
          <p:nvPr/>
        </p:nvCxnSpPr>
        <p:spPr>
          <a:xfrm flipH="1">
            <a:off x="4570761" y="4169298"/>
            <a:ext cx="1016122" cy="7583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6" idx="5"/>
          </p:cNvCxnSpPr>
          <p:nvPr/>
        </p:nvCxnSpPr>
        <p:spPr>
          <a:xfrm>
            <a:off x="6605117" y="4169298"/>
            <a:ext cx="1002508" cy="7481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735619" y="3918645"/>
            <a:ext cx="1403329" cy="385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Opérations et exécutions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11716" y="4107277"/>
            <a:ext cx="228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fr-FR" sz="1200" dirty="0"/>
              <a:t>2,7 millions de transactions pour un volume annuel de       5 100 milliards d’euros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37091" y="4021780"/>
            <a:ext cx="1403329" cy="28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Portfolios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91944" y="4191508"/>
            <a:ext cx="2348128" cy="725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+16 000 portefeuilles, +200 000 mandats DPM, 5 000 indices et 8 000 benchmarks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64574" y="4647365"/>
            <a:ext cx="1403329" cy="63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Utilisateurs d’ALTO*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75315" y="4734156"/>
            <a:ext cx="1482904" cy="63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Utilisateurs Particulier &amp; </a:t>
            </a:r>
            <a:r>
              <a:rPr lang="fr-FR" sz="1200" b="1" dirty="0" err="1"/>
              <a:t>Wealth</a:t>
            </a:r>
            <a:endParaRPr lang="fr-FR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2828367" y="5378036"/>
            <a:ext cx="2348128" cy="46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20874" y="5246110"/>
            <a:ext cx="3033241" cy="48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+4 000 utilisateurs d’ALTO* Investment</a:t>
            </a:r>
          </a:p>
          <a:p>
            <a:pPr algn="r"/>
            <a:r>
              <a:rPr lang="fr-FR" sz="1200" dirty="0">
                <a:solidFill>
                  <a:schemeClr val="tx1"/>
                </a:solidFill>
              </a:rPr>
              <a:t>+60 000 utilisateurs d’ALTO* </a:t>
            </a:r>
            <a:r>
              <a:rPr lang="fr-FR" sz="1200" dirty="0" err="1">
                <a:solidFill>
                  <a:schemeClr val="tx1"/>
                </a:solidFill>
              </a:rPr>
              <a:t>Wealth</a:t>
            </a:r>
            <a:r>
              <a:rPr lang="fr-FR" sz="1200" dirty="0">
                <a:solidFill>
                  <a:schemeClr val="tx1"/>
                </a:solidFill>
              </a:rPr>
              <a:t> &amp; Distribution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22030" y="5246110"/>
            <a:ext cx="2988770" cy="779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0F476D"/>
                </a:solidFill>
              </a:rPr>
              <a:t>4 millions de clients particuliers </a:t>
            </a:r>
          </a:p>
          <a:p>
            <a:r>
              <a:rPr lang="fr-FR" sz="1200" dirty="0">
                <a:solidFill>
                  <a:schemeClr val="tx1"/>
                </a:solidFill>
              </a:rPr>
              <a:t>500 000 téléchargements de l’application mobile</a:t>
            </a:r>
          </a:p>
          <a:p>
            <a:r>
              <a:rPr lang="fr-FR" sz="1200" dirty="0">
                <a:solidFill>
                  <a:schemeClr val="tx1"/>
                </a:solidFill>
              </a:rPr>
              <a:t>3 millions de connexions par mois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894371" y="6222630"/>
            <a:ext cx="1403329" cy="63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ALTO* users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05113" y="6222630"/>
            <a:ext cx="1403329" cy="63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Retail, Wealth &amp; Distribution users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58164" y="6892919"/>
            <a:ext cx="2348128" cy="46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60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13869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9407998" cy="6998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dirty="0"/>
              <a:t>Partenariats stratégiques et opérationnels pour offrir aux clients les meilleures solutions </a:t>
            </a:r>
            <a:endParaRPr lang="en-US" kern="0" dirty="0">
              <a:solidFill>
                <a:srgbClr val="003C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18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20002" y="1643256"/>
            <a:ext cx="3507557" cy="83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/>
            <a:r>
              <a:rPr lang="fr-FR" sz="1600" b="1" dirty="0">
                <a:solidFill>
                  <a:schemeClr val="accent6"/>
                </a:solidFill>
              </a:rPr>
              <a:t>Partenariats stratégiques avec des Asset Services</a:t>
            </a:r>
            <a:endParaRPr lang="fr-FR" sz="1600" dirty="0">
              <a:solidFill>
                <a:schemeClr val="accent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10029" y="2718717"/>
            <a:ext cx="2204511" cy="3205910"/>
            <a:chOff x="554306" y="2718717"/>
            <a:chExt cx="2204511" cy="3205910"/>
          </a:xfrm>
        </p:grpSpPr>
        <p:sp>
          <p:nvSpPr>
            <p:cNvPr id="14" name="Rectangle 13"/>
            <p:cNvSpPr/>
            <p:nvPr/>
          </p:nvSpPr>
          <p:spPr>
            <a:xfrm>
              <a:off x="554306" y="3257411"/>
              <a:ext cx="2204511" cy="2667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rtlCol="0" anchor="t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ALTO</a:t>
              </a:r>
              <a:r>
                <a:rPr lang="fr-FR" sz="1200" b="1" baseline="30000" dirty="0">
                  <a:solidFill>
                    <a:schemeClr val="tx1"/>
                  </a:solidFill>
                </a:rPr>
                <a:t>*</a:t>
              </a:r>
              <a:r>
                <a:rPr lang="fr-FR" sz="1200" b="1" dirty="0">
                  <a:solidFill>
                    <a:schemeClr val="tx1"/>
                  </a:solidFill>
                </a:rPr>
                <a:t> x CACEIS</a:t>
              </a:r>
            </a:p>
            <a:p>
              <a:pPr algn="just"/>
              <a:endParaRPr lang="fr-FR" sz="1200" b="1" dirty="0">
                <a:solidFill>
                  <a:schemeClr val="tx1"/>
                </a:solidFill>
              </a:endParaRPr>
            </a:p>
            <a:p>
              <a:r>
                <a:rPr lang="fr-FR" sz="1200" b="1" dirty="0">
                  <a:solidFill>
                    <a:schemeClr val="accent6"/>
                  </a:solidFill>
                </a:rPr>
                <a:t>Solution front-to-back entièrement intégrée </a:t>
              </a:r>
              <a:r>
                <a:rPr lang="fr-FR" sz="1200" dirty="0">
                  <a:solidFill>
                    <a:srgbClr val="003C64"/>
                  </a:solidFill>
                </a:rPr>
                <a:t>combinant technologie et services, pour offrir une plateforme de gestion de portefeuille, des services de Dealing, Middle-Office, dépositaire et d’administration de fonds</a:t>
              </a:r>
              <a:endParaRPr lang="en-US" sz="1200" dirty="0">
                <a:solidFill>
                  <a:srgbClr val="003C64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81" b="21403"/>
            <a:stretch/>
          </p:blipFill>
          <p:spPr>
            <a:xfrm>
              <a:off x="1176142" y="2718717"/>
              <a:ext cx="1120642" cy="3240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535053" y="2658915"/>
            <a:ext cx="2419714" cy="3465841"/>
            <a:chOff x="1969823" y="2658914"/>
            <a:chExt cx="2419714" cy="3465841"/>
          </a:xfrm>
        </p:grpSpPr>
        <p:pic>
          <p:nvPicPr>
            <p:cNvPr id="1028" name="Picture 4" descr="The Bank of New York Mellon Logo and Tagline -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094" y="2658914"/>
              <a:ext cx="830236" cy="44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969823" y="3257411"/>
              <a:ext cx="2419714" cy="2867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rtlCol="0" anchor="t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ALTO</a:t>
              </a:r>
              <a:r>
                <a:rPr lang="fr-FR" sz="1200" b="1" baseline="30000" dirty="0">
                  <a:solidFill>
                    <a:schemeClr val="tx1"/>
                  </a:solidFill>
                </a:rPr>
                <a:t>*</a:t>
              </a:r>
              <a:r>
                <a:rPr lang="fr-FR" sz="1200" b="1" dirty="0">
                  <a:solidFill>
                    <a:schemeClr val="tx1"/>
                  </a:solidFill>
                </a:rPr>
                <a:t> x BNY</a:t>
              </a:r>
            </a:p>
            <a:p>
              <a:pPr algn="just"/>
              <a:endParaRPr lang="en-US" sz="1200" dirty="0">
                <a:solidFill>
                  <a:schemeClr val="tx1"/>
                </a:solidFill>
              </a:endParaRPr>
            </a:p>
            <a:p>
              <a:r>
                <a:rPr lang="fr-FR" sz="1200" dirty="0">
                  <a:solidFill>
                    <a:schemeClr val="tx1"/>
                  </a:solidFill>
                </a:rPr>
                <a:t>Une collaboration transatlantique pour fournir aux clients </a:t>
              </a:r>
              <a:r>
                <a:rPr lang="fr-FR" sz="1200" b="1" dirty="0">
                  <a:solidFill>
                    <a:srgbClr val="C19134"/>
                  </a:solidFill>
                </a:rPr>
                <a:t>une intégration unique </a:t>
              </a:r>
              <a:r>
                <a:rPr lang="fr-FR" sz="1200" dirty="0">
                  <a:solidFill>
                    <a:schemeClr val="tx1"/>
                  </a:solidFill>
                </a:rPr>
                <a:t>s’appuyant sur un modèle opérationnel intégré entre ALTO* et OMNI pour </a:t>
              </a:r>
              <a:r>
                <a:rPr lang="fr-FR" sz="1200" b="1" dirty="0">
                  <a:solidFill>
                    <a:srgbClr val="C19134"/>
                  </a:solidFill>
                </a:rPr>
                <a:t>améliorer le cycle de vie des investissements</a:t>
              </a:r>
              <a:r>
                <a:rPr lang="fr-FR" sz="1200" dirty="0">
                  <a:solidFill>
                    <a:schemeClr val="tx1"/>
                  </a:solidFill>
                </a:rPr>
                <a:t> et offrir une plus grande efficacité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75543" y="2667111"/>
            <a:ext cx="1485426" cy="2924450"/>
            <a:chOff x="4617999" y="2667111"/>
            <a:chExt cx="1485426" cy="2924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t="18037"/>
            <a:stretch/>
          </p:blipFill>
          <p:spPr>
            <a:xfrm>
              <a:off x="4685286" y="2667111"/>
              <a:ext cx="1350852" cy="42721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617999" y="3590476"/>
              <a:ext cx="1485426" cy="20010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rtlCol="0" anchor="t"/>
            <a:lstStyle/>
            <a:p>
              <a:r>
                <a:rPr lang="fr-FR" sz="1200" dirty="0">
                  <a:solidFill>
                    <a:schemeClr val="tx1"/>
                  </a:solidFill>
                </a:rPr>
                <a:t>Intégration avec MSCI RiskMetrics pour la mise à disposition de  </a:t>
              </a:r>
              <a:r>
                <a:rPr lang="fr-FR" sz="1200" b="1" dirty="0">
                  <a:solidFill>
                    <a:schemeClr val="tx1"/>
                  </a:solidFill>
                </a:rPr>
                <a:t>l’analyse du risque de marché </a:t>
              </a:r>
              <a:r>
                <a:rPr lang="fr-FR" sz="1200" dirty="0">
                  <a:solidFill>
                    <a:schemeClr val="tx1"/>
                  </a:solidFill>
                </a:rPr>
                <a:t>dans ALTO*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818256" y="1560531"/>
            <a:ext cx="3644738" cy="53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Intégrations technologiques et opérationnelles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31083" y="2772717"/>
            <a:ext cx="1499892" cy="2253118"/>
            <a:chOff x="6557180" y="2772717"/>
            <a:chExt cx="1499892" cy="22531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2222" t="32000" r="2335" b="31200"/>
            <a:stretch/>
          </p:blipFill>
          <p:spPr>
            <a:xfrm>
              <a:off x="6802932" y="2772717"/>
              <a:ext cx="1008388" cy="2160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557180" y="3590476"/>
              <a:ext cx="1499892" cy="1435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rtlCol="0" anchor="t"/>
            <a:lstStyle/>
            <a:p>
              <a:r>
                <a:rPr lang="fr-FR" sz="1200" dirty="0">
                  <a:solidFill>
                    <a:schemeClr val="tx1"/>
                  </a:solidFill>
                </a:rPr>
                <a:t>Intégration avec FactSet pour la mise à disposition de </a:t>
              </a:r>
              <a:r>
                <a:rPr lang="fr-FR" sz="1200" b="1" dirty="0">
                  <a:solidFill>
                    <a:schemeClr val="tx1"/>
                  </a:solidFill>
                </a:rPr>
                <a:t>l’analyse de la performance </a:t>
              </a:r>
              <a:r>
                <a:rPr lang="fr-FR" sz="1200" dirty="0">
                  <a:solidFill>
                    <a:schemeClr val="tx1"/>
                  </a:solidFill>
                </a:rPr>
                <a:t>dans ALTO*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Block Arc 36"/>
          <p:cNvSpPr/>
          <p:nvPr/>
        </p:nvSpPr>
        <p:spPr>
          <a:xfrm rot="16200000">
            <a:off x="5238173" y="833253"/>
            <a:ext cx="872893" cy="2327451"/>
          </a:xfrm>
          <a:prstGeom prst="blockArc">
            <a:avLst>
              <a:gd name="adj1" fmla="val 11023309"/>
              <a:gd name="adj2" fmla="val 58749"/>
              <a:gd name="adj3" fmla="val 104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/>
          </a:p>
        </p:txBody>
      </p:sp>
      <p:sp>
        <p:nvSpPr>
          <p:cNvPr id="38" name="Rectangle 37"/>
          <p:cNvSpPr/>
          <p:nvPr/>
        </p:nvSpPr>
        <p:spPr>
          <a:xfrm>
            <a:off x="4699442" y="1649446"/>
            <a:ext cx="2793117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Partenariats et Intégrations d’Amundi</a:t>
            </a:r>
          </a:p>
        </p:txBody>
      </p:sp>
      <p:sp>
        <p:nvSpPr>
          <p:cNvPr id="40" name="Block Arc 39"/>
          <p:cNvSpPr/>
          <p:nvPr/>
        </p:nvSpPr>
        <p:spPr>
          <a:xfrm rot="16200000" flipV="1">
            <a:off x="5976680" y="834431"/>
            <a:ext cx="896844" cy="2325094"/>
          </a:xfrm>
          <a:prstGeom prst="blockArc">
            <a:avLst>
              <a:gd name="adj1" fmla="val 11023309"/>
              <a:gd name="adj2" fmla="val 58749"/>
              <a:gd name="adj3" fmla="val 104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6000" y="2706894"/>
            <a:ext cx="0" cy="331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27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28127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19</a:t>
            </a:fld>
            <a:endParaRPr lang="fr-FR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9407998" cy="387493"/>
          </a:xfrm>
        </p:spPr>
        <p:txBody>
          <a:bodyPr>
            <a:noAutofit/>
          </a:bodyPr>
          <a:lstStyle/>
          <a:p>
            <a:r>
              <a:rPr lang="fr-FR" dirty="0"/>
              <a:t>Une clientèle croissante avec </a:t>
            </a:r>
            <a:r>
              <a:rPr lang="fr-FR" dirty="0" smtClean="0"/>
              <a:t>47 </a:t>
            </a:r>
            <a:r>
              <a:rPr lang="fr-FR" dirty="0"/>
              <a:t>clients en </a:t>
            </a:r>
            <a:r>
              <a:rPr lang="fr-FR" dirty="0" smtClean="0"/>
              <a:t>Europe </a:t>
            </a:r>
            <a:r>
              <a:rPr lang="fr-FR" dirty="0"/>
              <a:t>et en </a:t>
            </a:r>
            <a:r>
              <a:rPr lang="fr-FR" dirty="0" smtClean="0"/>
              <a:t>Asie</a:t>
            </a:r>
            <a:endParaRPr lang="fr-FR" dirty="0"/>
          </a:p>
        </p:txBody>
      </p:sp>
      <p:sp>
        <p:nvSpPr>
          <p:cNvPr id="56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2" y="6107163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Amundi data as </a:t>
            </a:r>
            <a:r>
              <a:rPr lang="en-US" sz="600">
                <a:solidFill>
                  <a:srgbClr val="FFFFFF">
                    <a:lumMod val="50000"/>
                  </a:srgbClr>
                </a:solidFill>
                <a:latin typeface="Gotham Pro Bold"/>
              </a:rPr>
              <a:t>of </a:t>
            </a:r>
            <a:r>
              <a:rPr lang="en-US" sz="600" smtClean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08/02/2023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Gotham Pro Bold"/>
            </a:endParaRPr>
          </a:p>
        </p:txBody>
      </p:sp>
      <p:sp>
        <p:nvSpPr>
          <p:cNvPr id="60" name="Ellipse 2">
            <a:extLst>
              <a:ext uri="{FF2B5EF4-FFF2-40B4-BE49-F238E27FC236}">
                <a16:creationId xmlns:a16="http://schemas.microsoft.com/office/drawing/2014/main" id="{FE08BF22-FB44-5E39-B63A-A338298ACFFF}"/>
              </a:ext>
            </a:extLst>
          </p:cNvPr>
          <p:cNvSpPr/>
          <p:nvPr/>
        </p:nvSpPr>
        <p:spPr>
          <a:xfrm>
            <a:off x="2091253" y="1405372"/>
            <a:ext cx="2988000" cy="29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FE0"/>
            </a:solidFill>
          </a:ln>
          <a:effectLst>
            <a:outerShdw blurRad="355600" dist="2794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Ellipse 15">
            <a:extLst>
              <a:ext uri="{FF2B5EF4-FFF2-40B4-BE49-F238E27FC236}">
                <a16:creationId xmlns:a16="http://schemas.microsoft.com/office/drawing/2014/main" id="{50AA11FF-D70D-AE30-665E-A8044686477A}"/>
              </a:ext>
            </a:extLst>
          </p:cNvPr>
          <p:cNvSpPr/>
          <p:nvPr/>
        </p:nvSpPr>
        <p:spPr>
          <a:xfrm>
            <a:off x="6180092" y="1318570"/>
            <a:ext cx="2700000" cy="270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2247"/>
            </a:solidFill>
          </a:ln>
          <a:effectLst>
            <a:outerShdw blurRad="355600" dist="2794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Ellipse 16">
            <a:extLst>
              <a:ext uri="{FF2B5EF4-FFF2-40B4-BE49-F238E27FC236}">
                <a16:creationId xmlns:a16="http://schemas.microsoft.com/office/drawing/2014/main" id="{9D816C40-1152-FD5B-B684-0CF56891C725}"/>
              </a:ext>
            </a:extLst>
          </p:cNvPr>
          <p:cNvSpPr/>
          <p:nvPr/>
        </p:nvSpPr>
        <p:spPr>
          <a:xfrm>
            <a:off x="4692286" y="3892722"/>
            <a:ext cx="2160000" cy="21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99346"/>
            </a:solidFill>
          </a:ln>
          <a:effectLst>
            <a:outerShdw blurRad="355600" dist="2794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3" name="Image 3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728" y="1134418"/>
            <a:ext cx="527050" cy="527050"/>
          </a:xfrm>
          <a:prstGeom prst="rect">
            <a:avLst/>
          </a:prstGeom>
        </p:spPr>
      </p:pic>
      <p:pic>
        <p:nvPicPr>
          <p:cNvPr id="65" name="Image 4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567" y="1008446"/>
            <a:ext cx="527050" cy="527050"/>
          </a:xfrm>
          <a:prstGeom prst="rect">
            <a:avLst/>
          </a:prstGeom>
        </p:spPr>
      </p:pic>
      <p:pic>
        <p:nvPicPr>
          <p:cNvPr id="68" name="Image 5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761" y="3630862"/>
            <a:ext cx="527050" cy="527050"/>
          </a:xfrm>
          <a:prstGeom prst="rect">
            <a:avLst/>
          </a:prstGeom>
        </p:spPr>
      </p:pic>
      <p:pic>
        <p:nvPicPr>
          <p:cNvPr id="78" name="Image 7" descr="preencoded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166" y="2439674"/>
            <a:ext cx="736600" cy="173230"/>
          </a:xfrm>
          <a:prstGeom prst="rect">
            <a:avLst/>
          </a:prstGeom>
        </p:spPr>
      </p:pic>
      <p:sp>
        <p:nvSpPr>
          <p:cNvPr id="79" name="Text 2"/>
          <p:cNvSpPr/>
          <p:nvPr/>
        </p:nvSpPr>
        <p:spPr>
          <a:xfrm>
            <a:off x="2149508" y="1832129"/>
            <a:ext cx="2979138" cy="206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09630"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ALTO* INVESTMENT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 3"/>
          <p:cNvSpPr/>
          <p:nvPr/>
        </p:nvSpPr>
        <p:spPr>
          <a:xfrm>
            <a:off x="6248322" y="1725195"/>
            <a:ext cx="2676647" cy="18554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defTabSz="609630"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ALTO* WEALTH
&amp; DISTRIBUTION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 4"/>
          <p:cNvSpPr/>
          <p:nvPr/>
        </p:nvSpPr>
        <p:spPr>
          <a:xfrm>
            <a:off x="4636576" y="4453731"/>
            <a:ext cx="2244518" cy="1553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defTabSz="609630"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ALTO* EMPLOYEE
SAVINGS &amp; RETIREMENT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Connecteur droit 23">
            <a:extLst>
              <a:ext uri="{FF2B5EF4-FFF2-40B4-BE49-F238E27FC236}">
                <a16:creationId xmlns:a16="http://schemas.microsoft.com/office/drawing/2014/main" id="{F3B4DB78-DF7E-A83E-E9F4-FF284DBE8B2A}"/>
              </a:ext>
            </a:extLst>
          </p:cNvPr>
          <p:cNvCxnSpPr/>
          <p:nvPr/>
        </p:nvCxnSpPr>
        <p:spPr>
          <a:xfrm>
            <a:off x="2694781" y="2111808"/>
            <a:ext cx="19083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24">
            <a:extLst>
              <a:ext uri="{FF2B5EF4-FFF2-40B4-BE49-F238E27FC236}">
                <a16:creationId xmlns:a16="http://schemas.microsoft.com/office/drawing/2014/main" id="{8C4C1B77-F27E-1D0F-6494-239482579A7D}"/>
              </a:ext>
            </a:extLst>
          </p:cNvPr>
          <p:cNvCxnSpPr>
            <a:cxnSpLocks/>
          </p:cNvCxnSpPr>
          <p:nvPr/>
        </p:nvCxnSpPr>
        <p:spPr>
          <a:xfrm>
            <a:off x="5107429" y="4692183"/>
            <a:ext cx="143454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27">
            <a:extLst>
              <a:ext uri="{FF2B5EF4-FFF2-40B4-BE49-F238E27FC236}">
                <a16:creationId xmlns:a16="http://schemas.microsoft.com/office/drawing/2014/main" id="{0EFF8391-C687-9F27-BC48-86AB6ABB9B4F}"/>
              </a:ext>
            </a:extLst>
          </p:cNvPr>
          <p:cNvCxnSpPr>
            <a:cxnSpLocks/>
          </p:cNvCxnSpPr>
          <p:nvPr/>
        </p:nvCxnSpPr>
        <p:spPr>
          <a:xfrm>
            <a:off x="6787244" y="1992739"/>
            <a:ext cx="164492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 2" descr="preencoded.png">
            <a:extLst>
              <a:ext uri="{FF2B5EF4-FFF2-40B4-BE49-F238E27FC236}">
                <a16:creationId xmlns:a16="http://schemas.microsoft.com/office/drawing/2014/main" id="{E870F1F5-ED95-19A1-674D-FAD9DBB75C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0" t="25719" r="86020" b="65206"/>
          <a:stretch/>
        </p:blipFill>
        <p:spPr>
          <a:xfrm>
            <a:off x="2321454" y="2299382"/>
            <a:ext cx="848139" cy="424070"/>
          </a:xfrm>
          <a:prstGeom prst="rect">
            <a:avLst/>
          </a:prstGeom>
        </p:spPr>
      </p:pic>
      <p:pic>
        <p:nvPicPr>
          <p:cNvPr id="86" name="Image 31" descr="preencoded.png">
            <a:extLst>
              <a:ext uri="{FF2B5EF4-FFF2-40B4-BE49-F238E27FC236}">
                <a16:creationId xmlns:a16="http://schemas.microsoft.com/office/drawing/2014/main" id="{A683AE21-545C-1D11-6983-ED1A119016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" t="37796" r="85865" b="55776"/>
          <a:stretch/>
        </p:blipFill>
        <p:spPr>
          <a:xfrm>
            <a:off x="2247164" y="3006859"/>
            <a:ext cx="954157" cy="300383"/>
          </a:xfrm>
          <a:prstGeom prst="rect">
            <a:avLst/>
          </a:prstGeom>
        </p:spPr>
      </p:pic>
      <p:pic>
        <p:nvPicPr>
          <p:cNvPr id="87" name="Image 32" descr="preencoded.png">
            <a:extLst>
              <a:ext uri="{FF2B5EF4-FFF2-40B4-BE49-F238E27FC236}">
                <a16:creationId xmlns:a16="http://schemas.microsoft.com/office/drawing/2014/main" id="{F6F0D91D-EC44-746C-00E2-2F592CCE87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0" t="47982" r="83391" b="43699"/>
          <a:stretch/>
        </p:blipFill>
        <p:spPr>
          <a:xfrm>
            <a:off x="2572749" y="3283446"/>
            <a:ext cx="954157" cy="388731"/>
          </a:xfrm>
          <a:prstGeom prst="rect">
            <a:avLst/>
          </a:prstGeom>
        </p:spPr>
      </p:pic>
      <p:pic>
        <p:nvPicPr>
          <p:cNvPr id="88" name="Image 33" descr="preencoded.png">
            <a:extLst>
              <a:ext uri="{FF2B5EF4-FFF2-40B4-BE49-F238E27FC236}">
                <a16:creationId xmlns:a16="http://schemas.microsoft.com/office/drawing/2014/main" id="{16FF9AA1-1382-2700-4EF0-20D966BB40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5" t="58732" r="81305" b="33971"/>
          <a:stretch/>
        </p:blipFill>
        <p:spPr>
          <a:xfrm>
            <a:off x="2734086" y="3721203"/>
            <a:ext cx="848139" cy="340995"/>
          </a:xfrm>
          <a:prstGeom prst="rect">
            <a:avLst/>
          </a:prstGeom>
        </p:spPr>
      </p:pic>
      <p:pic>
        <p:nvPicPr>
          <p:cNvPr id="89" name="Image 34" descr="preencoded.png">
            <a:extLst>
              <a:ext uri="{FF2B5EF4-FFF2-40B4-BE49-F238E27FC236}">
                <a16:creationId xmlns:a16="http://schemas.microsoft.com/office/drawing/2014/main" id="{33DA90A2-E552-FC71-8A96-D25582510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67" t="25719" r="76744" b="65607"/>
          <a:stretch/>
        </p:blipFill>
        <p:spPr>
          <a:xfrm>
            <a:off x="3123485" y="2217346"/>
            <a:ext cx="1016001" cy="405296"/>
          </a:xfrm>
          <a:prstGeom prst="rect">
            <a:avLst/>
          </a:prstGeom>
        </p:spPr>
      </p:pic>
      <p:pic>
        <p:nvPicPr>
          <p:cNvPr id="90" name="Image 35" descr="preencoded.png">
            <a:extLst>
              <a:ext uri="{FF2B5EF4-FFF2-40B4-BE49-F238E27FC236}">
                <a16:creationId xmlns:a16="http://schemas.microsoft.com/office/drawing/2014/main" id="{74195EE1-85B0-7CBA-8E11-F398FFD4E9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47628" r="71488" b="42918"/>
          <a:stretch/>
        </p:blipFill>
        <p:spPr>
          <a:xfrm>
            <a:off x="3819062" y="3238483"/>
            <a:ext cx="954157" cy="441739"/>
          </a:xfrm>
          <a:prstGeom prst="rect">
            <a:avLst/>
          </a:prstGeom>
        </p:spPr>
      </p:pic>
      <p:pic>
        <p:nvPicPr>
          <p:cNvPr id="91" name="Image 36" descr="preencoded.png">
            <a:extLst>
              <a:ext uri="{FF2B5EF4-FFF2-40B4-BE49-F238E27FC236}">
                <a16:creationId xmlns:a16="http://schemas.microsoft.com/office/drawing/2014/main" id="{6A8FCC3B-0124-A039-64E4-E85FE3F1CD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30" t="38931" r="76899" b="52396"/>
          <a:stretch/>
        </p:blipFill>
        <p:spPr>
          <a:xfrm>
            <a:off x="3245544" y="2608810"/>
            <a:ext cx="945321" cy="405296"/>
          </a:xfrm>
          <a:prstGeom prst="rect">
            <a:avLst/>
          </a:prstGeom>
        </p:spPr>
      </p:pic>
      <p:pic>
        <p:nvPicPr>
          <p:cNvPr id="92" name="Image 37" descr="preencoded.png">
            <a:extLst>
              <a:ext uri="{FF2B5EF4-FFF2-40B4-BE49-F238E27FC236}">
                <a16:creationId xmlns:a16="http://schemas.microsoft.com/office/drawing/2014/main" id="{29D7546C-F00D-2317-42D3-CAAE07F5F4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39" t="58133" r="74006" b="33789"/>
          <a:stretch/>
        </p:blipFill>
        <p:spPr>
          <a:xfrm>
            <a:off x="3643709" y="3685205"/>
            <a:ext cx="806405" cy="377473"/>
          </a:xfrm>
          <a:prstGeom prst="rect">
            <a:avLst/>
          </a:prstGeom>
        </p:spPr>
      </p:pic>
      <p:pic>
        <p:nvPicPr>
          <p:cNvPr id="93" name="Image 38" descr="preencoded.png">
            <a:extLst>
              <a:ext uri="{FF2B5EF4-FFF2-40B4-BE49-F238E27FC236}">
                <a16:creationId xmlns:a16="http://schemas.microsoft.com/office/drawing/2014/main" id="{2A8195B2-A9CD-B9C6-34E7-D3A58DF471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38" t="36473" r="69015" b="55775"/>
          <a:stretch/>
        </p:blipFill>
        <p:spPr>
          <a:xfrm>
            <a:off x="4250697" y="2837281"/>
            <a:ext cx="759792" cy="362227"/>
          </a:xfrm>
          <a:prstGeom prst="rect">
            <a:avLst/>
          </a:prstGeom>
        </p:spPr>
      </p:pic>
      <p:pic>
        <p:nvPicPr>
          <p:cNvPr id="94" name="Image 39" descr="preencoded.png">
            <a:extLst>
              <a:ext uri="{FF2B5EF4-FFF2-40B4-BE49-F238E27FC236}">
                <a16:creationId xmlns:a16="http://schemas.microsoft.com/office/drawing/2014/main" id="{00283429-4D4A-8123-A506-616B637275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43" t="67851" r="44629" b="24750"/>
          <a:stretch/>
        </p:blipFill>
        <p:spPr>
          <a:xfrm>
            <a:off x="7922835" y="3025788"/>
            <a:ext cx="746078" cy="345743"/>
          </a:xfrm>
          <a:prstGeom prst="rect">
            <a:avLst/>
          </a:prstGeom>
        </p:spPr>
      </p:pic>
      <p:pic>
        <p:nvPicPr>
          <p:cNvPr id="95" name="Image 40" descr="preencoded.png">
            <a:extLst>
              <a:ext uri="{FF2B5EF4-FFF2-40B4-BE49-F238E27FC236}">
                <a16:creationId xmlns:a16="http://schemas.microsoft.com/office/drawing/2014/main" id="{3B2F2D83-F687-BB60-96AF-55FA91ADD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74" t="49284" r="51497" b="46454"/>
          <a:stretch/>
        </p:blipFill>
        <p:spPr>
          <a:xfrm>
            <a:off x="7164251" y="2151233"/>
            <a:ext cx="814843" cy="199115"/>
          </a:xfrm>
          <a:prstGeom prst="rect">
            <a:avLst/>
          </a:prstGeom>
        </p:spPr>
      </p:pic>
      <p:pic>
        <p:nvPicPr>
          <p:cNvPr id="96" name="Image 41" descr="preencoded.png">
            <a:extLst>
              <a:ext uri="{FF2B5EF4-FFF2-40B4-BE49-F238E27FC236}">
                <a16:creationId xmlns:a16="http://schemas.microsoft.com/office/drawing/2014/main" id="{5A331B7A-9499-62E3-6D96-ED2472E0DC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47" t="52919" r="60081" b="37540"/>
          <a:stretch/>
        </p:blipFill>
        <p:spPr>
          <a:xfrm>
            <a:off x="6429814" y="2354664"/>
            <a:ext cx="636895" cy="445827"/>
          </a:xfrm>
          <a:prstGeom prst="rect">
            <a:avLst/>
          </a:prstGeom>
        </p:spPr>
      </p:pic>
      <p:pic>
        <p:nvPicPr>
          <p:cNvPr id="97" name="Image 42" descr="preencoded.png">
            <a:extLst>
              <a:ext uri="{FF2B5EF4-FFF2-40B4-BE49-F238E27FC236}">
                <a16:creationId xmlns:a16="http://schemas.microsoft.com/office/drawing/2014/main" id="{C7194A53-2FFD-C764-3F7E-B803EE515A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41" t="54307" r="43690" b="35215"/>
          <a:stretch/>
        </p:blipFill>
        <p:spPr>
          <a:xfrm>
            <a:off x="8114788" y="2398195"/>
            <a:ext cx="579469" cy="489624"/>
          </a:xfrm>
          <a:prstGeom prst="rect">
            <a:avLst/>
          </a:prstGeom>
        </p:spPr>
      </p:pic>
      <p:pic>
        <p:nvPicPr>
          <p:cNvPr id="98" name="Image 43" descr="preencoded.png">
            <a:extLst>
              <a:ext uri="{FF2B5EF4-FFF2-40B4-BE49-F238E27FC236}">
                <a16:creationId xmlns:a16="http://schemas.microsoft.com/office/drawing/2014/main" id="{8B49B11C-D105-2D02-C17C-8038436211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83" t="56424" r="52045" b="32672"/>
          <a:stretch/>
        </p:blipFill>
        <p:spPr>
          <a:xfrm>
            <a:off x="7259210" y="2534047"/>
            <a:ext cx="636896" cy="509517"/>
          </a:xfrm>
          <a:prstGeom prst="rect">
            <a:avLst/>
          </a:prstGeom>
        </p:spPr>
      </p:pic>
      <p:pic>
        <p:nvPicPr>
          <p:cNvPr id="99" name="Image 44" descr="preencoded.png">
            <a:extLst>
              <a:ext uri="{FF2B5EF4-FFF2-40B4-BE49-F238E27FC236}">
                <a16:creationId xmlns:a16="http://schemas.microsoft.com/office/drawing/2014/main" id="{700101AB-3887-7D9D-74DD-A6BE3CAE01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96" t="75714" r="52032" b="13382"/>
          <a:stretch/>
        </p:blipFill>
        <p:spPr>
          <a:xfrm>
            <a:off x="7192574" y="3321459"/>
            <a:ext cx="636896" cy="509517"/>
          </a:xfrm>
          <a:prstGeom prst="rect">
            <a:avLst/>
          </a:prstGeom>
        </p:spPr>
      </p:pic>
      <p:pic>
        <p:nvPicPr>
          <p:cNvPr id="100" name="Image 45" descr="preencoded.png">
            <a:extLst>
              <a:ext uri="{FF2B5EF4-FFF2-40B4-BE49-F238E27FC236}">
                <a16:creationId xmlns:a16="http://schemas.microsoft.com/office/drawing/2014/main" id="{E1C592C9-BB73-7514-7614-9C311A2572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17" t="68744" r="57458" b="27136"/>
          <a:stretch/>
        </p:blipFill>
        <p:spPr>
          <a:xfrm>
            <a:off x="6340097" y="3043563"/>
            <a:ext cx="905821" cy="192505"/>
          </a:xfrm>
          <a:prstGeom prst="rect">
            <a:avLst/>
          </a:prstGeom>
        </p:spPr>
      </p:pic>
      <p:grpSp>
        <p:nvGrpSpPr>
          <p:cNvPr id="101" name="Groupe 52">
            <a:extLst>
              <a:ext uri="{FF2B5EF4-FFF2-40B4-BE49-F238E27FC236}">
                <a16:creationId xmlns:a16="http://schemas.microsoft.com/office/drawing/2014/main" id="{D63053C5-B039-3750-9B40-ACFA17362A0D}"/>
              </a:ext>
            </a:extLst>
          </p:cNvPr>
          <p:cNvGrpSpPr/>
          <p:nvPr/>
        </p:nvGrpSpPr>
        <p:grpSpPr>
          <a:xfrm>
            <a:off x="8047315" y="3566638"/>
            <a:ext cx="2244518" cy="2489690"/>
            <a:chOff x="13716000" y="3523485"/>
            <a:chExt cx="3366777" cy="3734535"/>
          </a:xfrm>
          <a:effectLst>
            <a:outerShdw blurRad="355600" dist="2794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103" name="Ellipse 17">
              <a:extLst>
                <a:ext uri="{FF2B5EF4-FFF2-40B4-BE49-F238E27FC236}">
                  <a16:creationId xmlns:a16="http://schemas.microsoft.com/office/drawing/2014/main" id="{D83C1776-643D-47D0-EC42-9955D7F43911}"/>
                </a:ext>
              </a:extLst>
            </p:cNvPr>
            <p:cNvSpPr/>
            <p:nvPr/>
          </p:nvSpPr>
          <p:spPr>
            <a:xfrm>
              <a:off x="13756652" y="4018020"/>
              <a:ext cx="3240000" cy="32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F8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fr-FR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4" name="Image 6" descr="preencoded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01875" y="3523485"/>
              <a:ext cx="790575" cy="790575"/>
            </a:xfrm>
            <a:prstGeom prst="rect">
              <a:avLst/>
            </a:prstGeom>
          </p:spPr>
        </p:pic>
        <p:sp>
          <p:nvSpPr>
            <p:cNvPr id="105" name="Text 5"/>
            <p:cNvSpPr/>
            <p:nvPr/>
          </p:nvSpPr>
          <p:spPr>
            <a:xfrm>
              <a:off x="13716000" y="4633958"/>
              <a:ext cx="3366777" cy="2330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algn="ctr" defTabSz="609630">
                <a:lnSpc>
                  <a:spcPts val="1700"/>
                </a:lnSpc>
              </a:pPr>
              <a:r>
                <a:rPr lang="en-US" sz="1200" b="1" dirty="0">
                  <a:solidFill>
                    <a:srgbClr val="001C4B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
ASSET SERVICING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6" name="Connecteur droit 26">
              <a:extLst>
                <a:ext uri="{FF2B5EF4-FFF2-40B4-BE49-F238E27FC236}">
                  <a16:creationId xmlns:a16="http://schemas.microsoft.com/office/drawing/2014/main" id="{0B105AE7-F53E-CBB0-D5B8-822160249A2A}"/>
                </a:ext>
              </a:extLst>
            </p:cNvPr>
            <p:cNvCxnSpPr>
              <a:cxnSpLocks/>
            </p:cNvCxnSpPr>
            <p:nvPr/>
          </p:nvCxnSpPr>
          <p:spPr>
            <a:xfrm>
              <a:off x="14323117" y="4992056"/>
              <a:ext cx="215181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Image 46" descr="preencoded.png">
              <a:extLst>
                <a:ext uri="{FF2B5EF4-FFF2-40B4-BE49-F238E27FC236}">
                  <a16:creationId xmlns:a16="http://schemas.microsoft.com/office/drawing/2014/main" id="{C5FE09F9-7B88-1152-5781-B4BCB8734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378" t="44020" r="14361" b="47259"/>
            <a:stretch/>
          </p:blipFill>
          <p:spPr>
            <a:xfrm>
              <a:off x="14135926" y="5395300"/>
              <a:ext cx="1073428" cy="611257"/>
            </a:xfrm>
            <a:prstGeom prst="rect">
              <a:avLst/>
            </a:prstGeom>
          </p:spPr>
        </p:pic>
        <p:pic>
          <p:nvPicPr>
            <p:cNvPr id="108" name="Image 47" descr="preencoded.png">
              <a:extLst>
                <a:ext uri="{FF2B5EF4-FFF2-40B4-BE49-F238E27FC236}">
                  <a16:creationId xmlns:a16="http://schemas.microsoft.com/office/drawing/2014/main" id="{6F99B777-EBB1-8FE8-2BAF-65CC8B11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721" t="44587" r="5936" b="48984"/>
            <a:stretch/>
          </p:blipFill>
          <p:spPr>
            <a:xfrm>
              <a:off x="15474396" y="5475640"/>
              <a:ext cx="1258957" cy="450575"/>
            </a:xfrm>
            <a:prstGeom prst="rect">
              <a:avLst/>
            </a:prstGeom>
          </p:spPr>
        </p:pic>
        <p:pic>
          <p:nvPicPr>
            <p:cNvPr id="109" name="Image 48" descr="preencoded.png">
              <a:extLst>
                <a:ext uri="{FF2B5EF4-FFF2-40B4-BE49-F238E27FC236}">
                  <a16:creationId xmlns:a16="http://schemas.microsoft.com/office/drawing/2014/main" id="{D96F8A5B-0098-3C9B-3659-751DABC09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79" t="56310" r="8409" b="35938"/>
            <a:stretch/>
          </p:blipFill>
          <p:spPr>
            <a:xfrm>
              <a:off x="14672639" y="6230186"/>
              <a:ext cx="1802297" cy="543340"/>
            </a:xfrm>
            <a:prstGeom prst="rect">
              <a:avLst/>
            </a:prstGeom>
          </p:spPr>
        </p:pic>
      </p:grpSp>
      <p:pic>
        <p:nvPicPr>
          <p:cNvPr id="110" name="Image 49" descr="preencoded.png">
            <a:extLst>
              <a:ext uri="{FF2B5EF4-FFF2-40B4-BE49-F238E27FC236}">
                <a16:creationId xmlns:a16="http://schemas.microsoft.com/office/drawing/2014/main" id="{26C8391D-9ED4-B583-5AC7-A2995F83B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86" t="24316" r="36853" b="66420"/>
          <a:stretch/>
        </p:blipFill>
        <p:spPr>
          <a:xfrm>
            <a:off x="4873250" y="4888592"/>
            <a:ext cx="715618" cy="432905"/>
          </a:xfrm>
          <a:prstGeom prst="rect">
            <a:avLst/>
          </a:prstGeom>
        </p:spPr>
      </p:pic>
      <p:pic>
        <p:nvPicPr>
          <p:cNvPr id="111" name="Image 50" descr="preencoded.png">
            <a:extLst>
              <a:ext uri="{FF2B5EF4-FFF2-40B4-BE49-F238E27FC236}">
                <a16:creationId xmlns:a16="http://schemas.microsoft.com/office/drawing/2014/main" id="{00EDAB36-B402-F970-B4E4-36F97603D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596" t="39442" r="29047" b="55075"/>
          <a:stretch/>
        </p:blipFill>
        <p:spPr>
          <a:xfrm>
            <a:off x="5323824" y="5371193"/>
            <a:ext cx="1183862" cy="256209"/>
          </a:xfrm>
          <a:prstGeom prst="rect">
            <a:avLst/>
          </a:prstGeom>
        </p:spPr>
      </p:pic>
      <p:pic>
        <p:nvPicPr>
          <p:cNvPr id="112" name="Image 51" descr="preencoded.png">
            <a:extLst>
              <a:ext uri="{FF2B5EF4-FFF2-40B4-BE49-F238E27FC236}">
                <a16:creationId xmlns:a16="http://schemas.microsoft.com/office/drawing/2014/main" id="{47A3FDBE-C871-724F-C2C9-31E6DE9BD9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74" t="27157" r="26419" b="66028"/>
          <a:stretch/>
        </p:blipFill>
        <p:spPr>
          <a:xfrm>
            <a:off x="6032519" y="5003050"/>
            <a:ext cx="572349" cy="318447"/>
          </a:xfrm>
          <a:prstGeom prst="rect">
            <a:avLst/>
          </a:prstGeom>
        </p:spPr>
      </p:pic>
      <p:sp>
        <p:nvSpPr>
          <p:cNvPr id="11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51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314" y="2995952"/>
            <a:ext cx="470471" cy="2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2</a:t>
            </a:fld>
            <a:endParaRPr lang="fr-FR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0251" y="548507"/>
            <a:ext cx="10667328" cy="7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Amundi Technology : </a:t>
            </a:r>
            <a:r>
              <a:rPr lang="fr-FR" dirty="0" smtClean="0"/>
              <a:t>900 </a:t>
            </a:r>
            <a:r>
              <a:rPr lang="fr-FR" dirty="0"/>
              <a:t>professionnels IT dans 19 pays, au service d'Amundi et de </a:t>
            </a:r>
            <a:r>
              <a:rPr lang="fr-FR" dirty="0" smtClean="0"/>
              <a:t>47 </a:t>
            </a:r>
            <a:r>
              <a:rPr lang="fr-FR" dirty="0"/>
              <a:t>clients externes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0001" y="1335095"/>
            <a:ext cx="10431908" cy="617725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/>
              <a:t>Amundi Technology propose </a:t>
            </a:r>
            <a:r>
              <a:rPr lang="fr-FR" sz="1200" b="1" dirty="0"/>
              <a:t>des solutions technologiques et des services </a:t>
            </a:r>
            <a:r>
              <a:rPr lang="fr-FR" sz="1200" dirty="0"/>
              <a:t>innovants pour accompagner les clients dans la refonte de leur modèle opérationnel. Nos solutions visent à répondre aux besoins de nos clients pour la gestion d’actifs, le Wealth Management, l’</a:t>
            </a:r>
            <a:r>
              <a:rPr lang="fr-FR" sz="1200" dirty="0" err="1"/>
              <a:t>asset</a:t>
            </a:r>
            <a:r>
              <a:rPr lang="fr-FR" sz="1200" dirty="0"/>
              <a:t> </a:t>
            </a:r>
            <a:r>
              <a:rPr lang="fr-FR" sz="1200" dirty="0" err="1"/>
              <a:t>servicing</a:t>
            </a:r>
            <a:r>
              <a:rPr lang="fr-FR" sz="1200" dirty="0"/>
              <a:t> et la distribution. 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AE25A2-18C8-4CA7-98B0-FEC281DDB613}"/>
              </a:ext>
            </a:extLst>
          </p:cNvPr>
          <p:cNvSpPr/>
          <p:nvPr/>
        </p:nvSpPr>
        <p:spPr>
          <a:xfrm>
            <a:off x="4799614" y="5220077"/>
            <a:ext cx="2592772" cy="166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Différenciateurs clés</a:t>
            </a:r>
          </a:p>
        </p:txBody>
      </p:sp>
      <p:sp>
        <p:nvSpPr>
          <p:cNvPr id="17" name="Google Shape;278;p7"/>
          <p:cNvSpPr/>
          <p:nvPr/>
        </p:nvSpPr>
        <p:spPr>
          <a:xfrm>
            <a:off x="7560425" y="5483565"/>
            <a:ext cx="140687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ea typeface="Arial"/>
                <a:cs typeface="Arial"/>
                <a:sym typeface="Arial"/>
              </a:rPr>
              <a:t>Une présence mondiale et des supports locaux</a:t>
            </a:r>
          </a:p>
        </p:txBody>
      </p:sp>
      <p:sp>
        <p:nvSpPr>
          <p:cNvPr id="18" name="Google Shape;287;p7"/>
          <p:cNvSpPr/>
          <p:nvPr/>
        </p:nvSpPr>
        <p:spPr>
          <a:xfrm>
            <a:off x="5347201" y="5568205"/>
            <a:ext cx="148494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ea typeface="Arial"/>
                <a:cs typeface="Arial"/>
                <a:sym typeface="Arial"/>
              </a:rPr>
              <a:t>Déploiement rapide et efficace</a:t>
            </a:r>
          </a:p>
        </p:txBody>
      </p:sp>
      <p:sp>
        <p:nvSpPr>
          <p:cNvPr id="19" name="Google Shape;290;p7"/>
          <p:cNvSpPr/>
          <p:nvPr/>
        </p:nvSpPr>
        <p:spPr>
          <a:xfrm>
            <a:off x="2998925" y="5568205"/>
            <a:ext cx="162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ea typeface="Arial"/>
                <a:cs typeface="Arial"/>
                <a:sym typeface="Arial"/>
              </a:rPr>
              <a:t>Sécurisé, fiable et réglementé</a:t>
            </a:r>
          </a:p>
        </p:txBody>
      </p:sp>
      <p:sp>
        <p:nvSpPr>
          <p:cNvPr id="20" name="Google Shape;297;p7"/>
          <p:cNvSpPr/>
          <p:nvPr/>
        </p:nvSpPr>
        <p:spPr>
          <a:xfrm>
            <a:off x="9695579" y="5483565"/>
            <a:ext cx="16920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ea typeface="Arial"/>
                <a:cs typeface="Arial"/>
                <a:sym typeface="Arial"/>
              </a:rPr>
              <a:t>Une technologie de pointe, indépendante et ouverte</a:t>
            </a:r>
          </a:p>
        </p:txBody>
      </p:sp>
      <p:sp>
        <p:nvSpPr>
          <p:cNvPr id="21" name="Google Shape;290;p7"/>
          <p:cNvSpPr/>
          <p:nvPr/>
        </p:nvSpPr>
        <p:spPr>
          <a:xfrm>
            <a:off x="758827" y="5568205"/>
            <a:ext cx="151182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000" b="1" dirty="0">
                <a:ea typeface="Arial"/>
                <a:cs typeface="Arial"/>
                <a:sym typeface="Arial"/>
              </a:rPr>
              <a:t>Solutions 100% cloud et prêtes à </a:t>
            </a:r>
            <a:r>
              <a:rPr lang="fr-FR" sz="1000" b="1" dirty="0" smtClean="0">
                <a:ea typeface="Arial"/>
                <a:cs typeface="Arial"/>
                <a:sym typeface="Arial"/>
              </a:rPr>
              <a:t>l’emploi</a:t>
            </a:r>
            <a:endParaRPr lang="fr-FR" sz="1000" b="1" dirty="0">
              <a:ea typeface="Arial"/>
              <a:cs typeface="Arial"/>
              <a:sym typeface="Arial"/>
            </a:endParaRPr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4" y="1636193"/>
            <a:ext cx="4593856" cy="34846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664958" y="2695692"/>
            <a:ext cx="589303" cy="411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fr-FR" sz="600" b="1" dirty="0">
                <a:solidFill>
                  <a:schemeClr val="accent3"/>
                </a:solidFill>
              </a:rPr>
              <a:t>4</a:t>
            </a:r>
            <a:r>
              <a:rPr lang="fr-FR" sz="600" dirty="0">
                <a:solidFill>
                  <a:schemeClr val="accent3"/>
                </a:solidFill>
              </a:rPr>
              <a:t> hubs</a:t>
            </a:r>
          </a:p>
          <a:p>
            <a:r>
              <a:rPr lang="fr-FR" sz="600" b="1" dirty="0">
                <a:solidFill>
                  <a:schemeClr val="accent3"/>
                </a:solidFill>
              </a:rPr>
              <a:t>60 </a:t>
            </a:r>
            <a:r>
              <a:rPr lang="fr-FR" sz="600" dirty="0">
                <a:solidFill>
                  <a:schemeClr val="accent3"/>
                </a:solidFill>
              </a:rPr>
              <a:t>traders</a:t>
            </a:r>
          </a:p>
          <a:p>
            <a:r>
              <a:rPr lang="fr-FR" sz="600" b="1" dirty="0" smtClean="0">
                <a:solidFill>
                  <a:schemeClr val="accent3"/>
                </a:solidFill>
              </a:rPr>
              <a:t>3,5</a:t>
            </a:r>
            <a:r>
              <a:rPr lang="fr-FR" sz="600" dirty="0" smtClean="0">
                <a:solidFill>
                  <a:schemeClr val="accent3"/>
                </a:solidFill>
              </a:rPr>
              <a:t> </a:t>
            </a:r>
            <a:r>
              <a:rPr lang="fr-FR" sz="600" dirty="0">
                <a:solidFill>
                  <a:schemeClr val="accent3"/>
                </a:solidFill>
              </a:rPr>
              <a:t>millions d’échanges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98154" y="2344152"/>
            <a:ext cx="537040" cy="486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fr-FR" sz="600" b="1" dirty="0">
                <a:solidFill>
                  <a:srgbClr val="0070C0"/>
                </a:solidFill>
              </a:rPr>
              <a:t>2 </a:t>
            </a:r>
            <a:r>
              <a:rPr lang="fr-FR" sz="600" dirty="0">
                <a:solidFill>
                  <a:srgbClr val="0070C0"/>
                </a:solidFill>
              </a:rPr>
              <a:t>hubs Paris &amp; Dublin</a:t>
            </a:r>
          </a:p>
          <a:p>
            <a:r>
              <a:rPr lang="fr-FR" sz="600" b="1" dirty="0">
                <a:solidFill>
                  <a:srgbClr val="0070C0"/>
                </a:solidFill>
              </a:rPr>
              <a:t>9</a:t>
            </a:r>
            <a:r>
              <a:rPr lang="fr-FR" sz="600" b="1" dirty="0" smtClean="0">
                <a:solidFill>
                  <a:srgbClr val="0070C0"/>
                </a:solidFill>
              </a:rPr>
              <a:t>00 </a:t>
            </a:r>
            <a:r>
              <a:rPr lang="fr-FR" sz="600" dirty="0">
                <a:solidFill>
                  <a:srgbClr val="0070C0"/>
                </a:solidFill>
              </a:rPr>
              <a:t>experts IT</a:t>
            </a:r>
          </a:p>
          <a:p>
            <a:r>
              <a:rPr lang="fr-FR" sz="600" b="1" dirty="0">
                <a:solidFill>
                  <a:srgbClr val="0070C0"/>
                </a:solidFill>
              </a:rPr>
              <a:t>19 </a:t>
            </a:r>
            <a:r>
              <a:rPr lang="fr-FR" sz="600" dirty="0">
                <a:solidFill>
                  <a:srgbClr val="0070C0"/>
                </a:solidFill>
              </a:rPr>
              <a:t>antennes locales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689439" y="4158411"/>
            <a:ext cx="1275814" cy="543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fr-FR" sz="600" b="1" dirty="0">
                <a:solidFill>
                  <a:schemeClr val="accent1"/>
                </a:solidFill>
              </a:rPr>
              <a:t>2</a:t>
            </a:r>
            <a:r>
              <a:rPr lang="fr-FR" sz="600" dirty="0">
                <a:solidFill>
                  <a:schemeClr val="accent1"/>
                </a:solidFill>
              </a:rPr>
              <a:t> hubs Paris &amp; Dublin</a:t>
            </a:r>
          </a:p>
          <a:p>
            <a:r>
              <a:rPr lang="fr-FR" sz="600" b="1" dirty="0">
                <a:solidFill>
                  <a:schemeClr val="accent1"/>
                </a:solidFill>
              </a:rPr>
              <a:t>12 </a:t>
            </a:r>
            <a:r>
              <a:rPr lang="fr-FR" sz="600" dirty="0">
                <a:solidFill>
                  <a:schemeClr val="accent1"/>
                </a:solidFill>
              </a:rPr>
              <a:t>antennes locales</a:t>
            </a:r>
          </a:p>
          <a:p>
            <a:r>
              <a:rPr lang="fr-FR" sz="600" b="1" dirty="0">
                <a:solidFill>
                  <a:schemeClr val="accent1"/>
                </a:solidFill>
              </a:rPr>
              <a:t>400 </a:t>
            </a:r>
            <a:r>
              <a:rPr lang="fr-FR" sz="600" dirty="0">
                <a:solidFill>
                  <a:schemeClr val="accent1"/>
                </a:solidFill>
              </a:rPr>
              <a:t>middle-</a:t>
            </a:r>
            <a:r>
              <a:rPr lang="fr-FR" sz="600" dirty="0" err="1">
                <a:solidFill>
                  <a:schemeClr val="accent1"/>
                </a:solidFill>
              </a:rPr>
              <a:t>officer</a:t>
            </a:r>
            <a:endParaRPr lang="fr-FR" sz="600" dirty="0">
              <a:solidFill>
                <a:schemeClr val="accent1"/>
              </a:solidFill>
            </a:endParaRPr>
          </a:p>
          <a:p>
            <a:r>
              <a:rPr lang="fr-FR" sz="600" b="1" dirty="0" smtClean="0">
                <a:solidFill>
                  <a:schemeClr val="accent1"/>
                </a:solidFill>
              </a:rPr>
              <a:t>130 </a:t>
            </a:r>
            <a:r>
              <a:rPr lang="fr-FR" sz="600" dirty="0">
                <a:solidFill>
                  <a:schemeClr val="accent1"/>
                </a:solidFill>
              </a:rPr>
              <a:t>data spécialistes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634787" y="5625142"/>
            <a:ext cx="0" cy="31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83063" y="5625142"/>
            <a:ext cx="0" cy="31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96287" y="5625142"/>
            <a:ext cx="0" cy="31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331440" y="5625142"/>
            <a:ext cx="0" cy="31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062292" y="2364071"/>
            <a:ext cx="4165908" cy="826915"/>
            <a:chOff x="585423" y="2364071"/>
            <a:chExt cx="4114612" cy="813388"/>
          </a:xfrm>
        </p:grpSpPr>
        <p:sp>
          <p:nvSpPr>
            <p:cNvPr id="41" name="Rectangle 40"/>
            <p:cNvSpPr/>
            <p:nvPr/>
          </p:nvSpPr>
          <p:spPr>
            <a:xfrm>
              <a:off x="966125" y="2364071"/>
              <a:ext cx="1620000" cy="3591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ALTO*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Investment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23" y="2364071"/>
              <a:ext cx="361015" cy="35913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3080035" y="2364071"/>
              <a:ext cx="1620000" cy="3591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ALTO* </a:t>
              </a:r>
            </a:p>
            <a:p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Wealth &amp; Distribution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666" y="2364071"/>
              <a:ext cx="361682" cy="359133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2698666" y="2817459"/>
              <a:ext cx="2001369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/>
                </a:rPr>
                <a:t>Solutions </a:t>
              </a:r>
              <a:r>
                <a:rPr lang="en-US" sz="1000" b="1" dirty="0" err="1">
                  <a:solidFill>
                    <a:srgbClr val="FFFFFF"/>
                  </a:solidFill>
                  <a:latin typeface="Arial" panose="020B0604020202020204"/>
                </a:rPr>
                <a:t>Spécialisées</a:t>
              </a:r>
              <a:endParaRPr lang="en-US" sz="1000" b="1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b="30510"/>
          <a:stretch/>
        </p:blipFill>
        <p:spPr>
          <a:xfrm>
            <a:off x="1018909" y="4361896"/>
            <a:ext cx="774750" cy="2072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/>
          <a:srcRect t="37848" b="37866"/>
          <a:stretch/>
        </p:blipFill>
        <p:spPr>
          <a:xfrm>
            <a:off x="4259737" y="4772445"/>
            <a:ext cx="895531" cy="207232"/>
          </a:xfrm>
          <a:prstGeom prst="rect">
            <a:avLst/>
          </a:prstGeom>
        </p:spPr>
      </p:pic>
      <p:pic>
        <p:nvPicPr>
          <p:cNvPr id="49" name="Picture 10" descr="Home | Asteria Investment Manag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3" y="4751958"/>
            <a:ext cx="535682" cy="2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>
            <a:extLst>
              <a:ext uri="{FF2B5EF4-FFF2-40B4-BE49-F238E27FC236}">
                <a16:creationId xmlns:a16="http://schemas.microsoft.com/office/drawing/2014/main" id="{E744C0EF-6440-46DC-8A88-31DBA4553CF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326" y="4014375"/>
            <a:ext cx="1024934" cy="2072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75" y="4420140"/>
            <a:ext cx="610260" cy="2072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t="21491" r="19782" b="29304"/>
          <a:stretch/>
        </p:blipFill>
        <p:spPr>
          <a:xfrm>
            <a:off x="4560258" y="4461576"/>
            <a:ext cx="527058" cy="207232"/>
          </a:xfrm>
          <a:prstGeom prst="rect">
            <a:avLst/>
          </a:prstGeom>
        </p:spPr>
      </p:pic>
      <p:pic>
        <p:nvPicPr>
          <p:cNvPr id="54" name="Picture 2" descr="Image result for logo lc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00" y="4723716"/>
            <a:ext cx="304111" cy="2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2" descr="Bank Austria – Logos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3" y="4440041"/>
            <a:ext cx="990795" cy="1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32" b="17022"/>
          <a:stretch/>
        </p:blipFill>
        <p:spPr>
          <a:xfrm>
            <a:off x="874210" y="4735742"/>
            <a:ext cx="1219167" cy="22976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BAE25A2-18C8-4CA7-98B0-FEC281DDB613}"/>
              </a:ext>
            </a:extLst>
          </p:cNvPr>
          <p:cNvSpPr/>
          <p:nvPr/>
        </p:nvSpPr>
        <p:spPr>
          <a:xfrm>
            <a:off x="1018909" y="3508550"/>
            <a:ext cx="4136358" cy="26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sz="1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(</a:t>
            </a:r>
            <a:r>
              <a:rPr lang="en-GB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extrait</a:t>
            </a: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BAE25A2-18C8-4CA7-98B0-FEC281DDB613}"/>
              </a:ext>
            </a:extLst>
          </p:cNvPr>
          <p:cNvSpPr/>
          <p:nvPr/>
        </p:nvSpPr>
        <p:spPr>
          <a:xfrm>
            <a:off x="2078985" y="2062879"/>
            <a:ext cx="2108951" cy="166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GB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endParaRPr lang="en-GB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2" y="2824078"/>
            <a:ext cx="363600" cy="3636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447741" y="2824999"/>
            <a:ext cx="1640197" cy="365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/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  <a:latin typeface="Arial" panose="020B0604020202020204"/>
              </a:rPr>
              <a:t>ALTO* Employee Savings &amp; Retirement</a:t>
            </a:r>
          </a:p>
        </p:txBody>
      </p:sp>
      <p:pic>
        <p:nvPicPr>
          <p:cNvPr id="45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3376" y="3996618"/>
            <a:ext cx="667596" cy="294842"/>
          </a:xfrm>
          <a:prstGeom prst="rect">
            <a:avLst/>
          </a:prstGeom>
        </p:spPr>
      </p:pic>
      <p:pic>
        <p:nvPicPr>
          <p:cNvPr id="64" name="Image 2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50"/>
          <a:stretch/>
        </p:blipFill>
        <p:spPr>
          <a:xfrm>
            <a:off x="2858089" y="3971886"/>
            <a:ext cx="566531" cy="305594"/>
          </a:xfrm>
          <a:prstGeom prst="rect">
            <a:avLst/>
          </a:prstGeom>
        </p:spPr>
      </p:pic>
      <p:pic>
        <p:nvPicPr>
          <p:cNvPr id="65" name="Image 5"/>
          <p:cNvPicPr>
            <a:picLocks noChangeAspect="1"/>
          </p:cNvPicPr>
          <p:nvPr/>
        </p:nvPicPr>
        <p:blipFill>
          <a:blip r:embed="rId1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678" y="4000172"/>
            <a:ext cx="795295" cy="284882"/>
          </a:xfrm>
          <a:prstGeom prst="rect">
            <a:avLst/>
          </a:prstGeom>
        </p:spPr>
      </p:pic>
      <p:pic>
        <p:nvPicPr>
          <p:cNvPr id="66" name="Image 6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349" t="15733"/>
          <a:stretch/>
        </p:blipFill>
        <p:spPr>
          <a:xfrm>
            <a:off x="4423877" y="3970683"/>
            <a:ext cx="632952" cy="3197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3689" y="4705219"/>
            <a:ext cx="470471" cy="283367"/>
          </a:xfrm>
          <a:prstGeom prst="rect">
            <a:avLst/>
          </a:prstGeom>
        </p:spPr>
      </p:pic>
      <p:sp>
        <p:nvSpPr>
          <p:cNvPr id="5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82" y="6293153"/>
            <a:ext cx="205687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Source: </a:t>
            </a:r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Amundi</a:t>
            </a:r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, Janvier </a:t>
            </a:r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2023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Gotham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0447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00" y="4234206"/>
            <a:ext cx="8190261" cy="1301054"/>
          </a:xfrm>
        </p:spPr>
        <p:txBody>
          <a:bodyPr/>
          <a:lstStyle/>
          <a:p>
            <a:pPr marL="1587" lvl="1" defTabSz="895350" fontAlgn="base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25000"/>
              <a:defRPr/>
            </a:pPr>
            <a:r>
              <a:rPr lang="fr-FR" sz="1600" b="1" dirty="0">
                <a:solidFill>
                  <a:schemeClr val="bg1"/>
                </a:solidFill>
              </a:rPr>
              <a:t>"Des solutions conçues par un gestionnaire d'actifs pour des gestionnaires d'actifs, un distributeur pour des distributeurs et un investisseur pour des investisseurs".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200" y="1906511"/>
            <a:ext cx="10363200" cy="242803"/>
          </a:xfrm>
        </p:spPr>
        <p:txBody>
          <a:bodyPr/>
          <a:lstStyle/>
          <a:p>
            <a:pPr marL="1587" lvl="1" defTabSz="895350" fontAlgn="base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25000"/>
              <a:defRPr/>
            </a:pPr>
            <a:r>
              <a:rPr lang="fr-FR" sz="2400" b="1" kern="0" dirty="0">
                <a:solidFill>
                  <a:schemeClr val="bg1"/>
                </a:solidFill>
              </a:rPr>
              <a:t>La confiance se gagne par la technologie</a:t>
            </a:r>
          </a:p>
        </p:txBody>
      </p:sp>
    </p:spTree>
    <p:extLst>
      <p:ext uri="{BB962C8B-B14F-4D97-AF65-F5344CB8AC3E}">
        <p14:creationId xmlns:p14="http://schemas.microsoft.com/office/powerpoint/2010/main" val="38359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3</a:t>
            </a:fld>
            <a:endParaRPr lang="fr-FR"/>
          </a:p>
        </p:txBody>
      </p:sp>
      <p:sp>
        <p:nvSpPr>
          <p:cNvPr id="6" name="TextBox 5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796718" y="3201120"/>
            <a:ext cx="7722553" cy="140898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300" dirty="0" err="1" smtClean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r>
              <a:rPr lang="en-US" sz="3300" dirty="0" smtClean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Amundi Technology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83568" y="1698576"/>
            <a:ext cx="722538" cy="144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8900" dirty="0">
                <a:solidFill>
                  <a:srgbClr val="00B4E0"/>
                </a:solidFill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24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8507"/>
            <a:ext cx="10808980" cy="641938"/>
          </a:xfrm>
        </p:spPr>
        <p:txBody>
          <a:bodyPr>
            <a:noAutofit/>
          </a:bodyPr>
          <a:lstStyle/>
          <a:p>
            <a:r>
              <a:rPr lang="fr-FR" dirty="0"/>
              <a:t>Un environnement en rapide évolution avec </a:t>
            </a:r>
            <a:r>
              <a:rPr lang="fr-FR" dirty="0" smtClean="0"/>
              <a:t>des enjeux et opportunités importants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0001" y="1414063"/>
            <a:ext cx="7698135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Challenges Clients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8940" y="1423274"/>
            <a:ext cx="1152000" cy="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Distributors &amp; Savings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489458" y="4688229"/>
            <a:ext cx="1384159" cy="21173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20001" y="4982517"/>
            <a:ext cx="10270939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fr-FR" sz="1200" b="1" dirty="0">
                <a:solidFill>
                  <a:srgbClr val="FFFFFF"/>
                </a:solidFill>
              </a:rPr>
              <a:t>Opportunités Business</a:t>
            </a:r>
            <a:endParaRPr lang="fr-FR" sz="1100" b="1" i="1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14940" y="1414063"/>
            <a:ext cx="115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</a:rPr>
              <a:t>Asset Managers</a:t>
            </a:r>
            <a:endParaRPr lang="en-US" sz="1100" b="1" i="1" dirty="0">
              <a:solidFill>
                <a:srgbClr val="FFFFFF"/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781516" y="1908442"/>
            <a:ext cx="7626603" cy="401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800"/>
              </a:spcBef>
              <a:buClr>
                <a:schemeClr val="tx1"/>
              </a:buClr>
              <a:buNone/>
            </a:pPr>
            <a:r>
              <a:rPr lang="fr-FR" sz="1200" b="1" dirty="0">
                <a:solidFill>
                  <a:schemeClr val="tx1"/>
                </a:solidFill>
              </a:rPr>
              <a:t>Pression sur les marges </a:t>
            </a:r>
            <a:r>
              <a:rPr lang="fr-FR" sz="1200" dirty="0">
                <a:solidFill>
                  <a:schemeClr val="tx1"/>
                </a:solidFill>
              </a:rPr>
              <a:t>dans un marché hautement concurrentiel, augmentation des coûts avec une croissance des stratégies de gestion passive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38231" y="187393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68780" y="187393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68780" y="2447408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38231" y="3022986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68780" y="3022986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38231" y="365031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68780" y="365031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38231" y="422036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868780" y="4220369"/>
            <a:ext cx="1080000" cy="4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2400" b="1" i="1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90944" y="4151152"/>
            <a:ext cx="101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90944" y="3542161"/>
            <a:ext cx="101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90944" y="2900766"/>
            <a:ext cx="101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90944" y="2378849"/>
            <a:ext cx="101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contenu 2"/>
          <p:cNvSpPr txBox="1">
            <a:spLocks/>
          </p:cNvSpPr>
          <p:nvPr/>
        </p:nvSpPr>
        <p:spPr>
          <a:xfrm>
            <a:off x="781517" y="3034492"/>
            <a:ext cx="7626603" cy="42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800"/>
              </a:spcBef>
              <a:buClr>
                <a:schemeClr val="tx1"/>
              </a:buClr>
              <a:buNone/>
            </a:pPr>
            <a:r>
              <a:rPr lang="fr-FR" sz="1200" b="1" dirty="0">
                <a:solidFill>
                  <a:schemeClr val="tx1"/>
                </a:solidFill>
              </a:rPr>
              <a:t>Excellence opérationnelle </a:t>
            </a:r>
            <a:r>
              <a:rPr lang="fr-FR" sz="1200" dirty="0">
                <a:solidFill>
                  <a:schemeClr val="tx1"/>
                </a:solidFill>
              </a:rPr>
              <a:t>motivée par une approche à forte valeur ajoutée par la demande d’automatisation des opérations et de réduction du risque 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>
          <a:xfrm>
            <a:off x="774683" y="3650319"/>
            <a:ext cx="7626603" cy="4024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800"/>
              </a:spcBef>
              <a:buClr>
                <a:schemeClr val="tx1"/>
              </a:buClr>
              <a:buNone/>
            </a:pPr>
            <a:r>
              <a:rPr lang="fr-FR" sz="1200" b="1" dirty="0">
                <a:solidFill>
                  <a:schemeClr val="tx1"/>
                </a:solidFill>
              </a:rPr>
              <a:t>Augmentation des exigences du marché et du coût de mise en conformité </a:t>
            </a:r>
            <a:r>
              <a:rPr lang="fr-FR" sz="1200" dirty="0">
                <a:solidFill>
                  <a:schemeClr val="tx1"/>
                </a:solidFill>
              </a:rPr>
              <a:t>dans le cadre des évolutions des réglementations</a:t>
            </a: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774682" y="4220368"/>
            <a:ext cx="7626603" cy="383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800"/>
              </a:spcBef>
              <a:buClr>
                <a:schemeClr val="tx1"/>
              </a:buClr>
              <a:buNone/>
            </a:pPr>
            <a:r>
              <a:rPr lang="fr-FR" sz="1200" b="1" dirty="0">
                <a:solidFill>
                  <a:schemeClr val="tx1"/>
                </a:solidFill>
              </a:rPr>
              <a:t>Investissement continu pour accéder à l’innovation et maintenir une plateforme </a:t>
            </a:r>
            <a:r>
              <a:rPr lang="fr-FR" sz="1200" dirty="0">
                <a:solidFill>
                  <a:schemeClr val="tx1"/>
                </a:solidFill>
              </a:rPr>
              <a:t>conforme aux normes de l’industrie et aux technologies de pointe</a:t>
            </a:r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>
          <a:xfrm>
            <a:off x="781517" y="2456416"/>
            <a:ext cx="7626603" cy="445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1800"/>
              </a:spcBef>
              <a:buClr>
                <a:schemeClr val="tx1"/>
              </a:buClr>
              <a:buNone/>
            </a:pPr>
            <a:r>
              <a:rPr lang="fr-FR" sz="1200" b="1" dirty="0">
                <a:solidFill>
                  <a:schemeClr val="tx1"/>
                </a:solidFill>
              </a:rPr>
              <a:t>Gestion complète et flexible du cycle de vie des clients </a:t>
            </a:r>
            <a:r>
              <a:rPr lang="fr-FR" sz="1200" dirty="0">
                <a:solidFill>
                  <a:schemeClr val="tx1"/>
                </a:solidFill>
              </a:rPr>
              <a:t>avec une expérience utilisateur transparente pour tous les canaux de distribution</a:t>
            </a: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720001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0" rIns="7200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fr-FR" sz="1100" b="1" dirty="0">
                <a:solidFill>
                  <a:srgbClr val="003C64"/>
                </a:solidFill>
              </a:rPr>
              <a:t>Digitaliser l’expérience client</a:t>
            </a:r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>
          <a:xfrm>
            <a:off x="9082940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0" rIns="7200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fr-FR" sz="1100" b="1" dirty="0">
                <a:solidFill>
                  <a:srgbClr val="003C64"/>
                </a:solidFill>
              </a:rPr>
              <a:t>Bénéficier des économies d’échelle</a:t>
            </a:r>
            <a:endParaRPr lang="fr-FR" sz="1100" b="1" dirty="0">
              <a:solidFill>
                <a:srgbClr val="003C64"/>
              </a:solidFill>
              <a:latin typeface="Arial" panose="020B0604020202020204"/>
            </a:endParaRP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2810736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0" rIns="7200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fr-FR" sz="1100" b="1" dirty="0">
                <a:solidFill>
                  <a:srgbClr val="003C64"/>
                </a:solidFill>
              </a:rPr>
              <a:t>Accélérer la mise sur le marché</a:t>
            </a:r>
            <a:endParaRPr lang="en-US" sz="1100" b="1" dirty="0">
              <a:solidFill>
                <a:srgbClr val="003C64"/>
              </a:solidFill>
              <a:latin typeface="Arial" panose="020B0604020202020204"/>
            </a:endParaRPr>
          </a:p>
        </p:txBody>
      </p: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4901471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0" rIns="7200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fr-FR" sz="1100" b="1" dirty="0">
                <a:solidFill>
                  <a:srgbClr val="003C64"/>
                </a:solidFill>
              </a:rPr>
              <a:t>Valoriser les données clients</a:t>
            </a:r>
            <a:endParaRPr lang="en-US" sz="1100" b="1" dirty="0">
              <a:solidFill>
                <a:srgbClr val="003C64"/>
              </a:solidFill>
              <a:latin typeface="Arial" panose="020B0604020202020204"/>
            </a:endParaRPr>
          </a:p>
        </p:txBody>
      </p: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6992206" y="5528170"/>
            <a:ext cx="1908000" cy="5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spcBef>
                <a:spcPts val="1800"/>
              </a:spcBef>
              <a:buClr>
                <a:srgbClr val="00A0E3"/>
              </a:buClr>
              <a:buNone/>
              <a:defRPr/>
            </a:pPr>
            <a:r>
              <a:rPr lang="fr-FR" sz="1100" b="1" dirty="0">
                <a:solidFill>
                  <a:srgbClr val="003C64"/>
                </a:solidFill>
                <a:latin typeface="Arial" panose="020B0604020202020204"/>
              </a:rPr>
              <a:t>Promouvoir l’innovation continue</a:t>
            </a:r>
          </a:p>
        </p:txBody>
      </p:sp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001" y="6480000"/>
            <a:ext cx="240001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1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0001" y="548507"/>
            <a:ext cx="10969235" cy="7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La genèse d'Amundi Technology a débuté en 2012 avec les premiers </a:t>
            </a:r>
            <a:r>
              <a:rPr lang="fr-FR" sz="2000" dirty="0" smtClean="0"/>
              <a:t> développements </a:t>
            </a:r>
            <a:r>
              <a:rPr lang="fr-FR" sz="2000" dirty="0"/>
              <a:t>de la plateforme ALTO*. Elle s'est ensuite largement enrichie au fil des acquisitions, et est vendue à des clients externes depuis 2019</a:t>
            </a:r>
            <a:endParaRPr lang="en-US" sz="2000" dirty="0"/>
          </a:p>
        </p:txBody>
      </p:sp>
      <p:sp>
        <p:nvSpPr>
          <p:cNvPr id="155" name="Rectangle 154"/>
          <p:cNvSpPr/>
          <p:nvPr/>
        </p:nvSpPr>
        <p:spPr>
          <a:xfrm>
            <a:off x="1344646" y="4433793"/>
            <a:ext cx="939209" cy="257207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410165" y="2303144"/>
            <a:ext cx="1845368" cy="245156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702767" y="3416510"/>
            <a:ext cx="2146824" cy="245156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952761" y="5046718"/>
            <a:ext cx="1390506" cy="257207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170660" y="4368617"/>
            <a:ext cx="1287157" cy="257207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Shape 159"/>
          <p:cNvSpPr/>
          <p:nvPr/>
        </p:nvSpPr>
        <p:spPr>
          <a:xfrm rot="20784932">
            <a:off x="720213" y="3173403"/>
            <a:ext cx="10828396" cy="1389605"/>
          </a:xfrm>
          <a:prstGeom prst="swooshArrow">
            <a:avLst>
              <a:gd name="adj1" fmla="val 25000"/>
              <a:gd name="adj2" fmla="val 38328"/>
            </a:avLst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/>
          <a:lstStyle/>
          <a:p>
            <a:pPr defTabSz="685800">
              <a:defRPr/>
            </a:pPr>
            <a:endParaRPr lang="fr-FR" sz="1500" kern="0" dirty="0">
              <a:solidFill>
                <a:srgbClr val="003C64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1261947" y="5510276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1349487" y="4495374"/>
            <a:ext cx="0" cy="1041911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1663568" y="4467230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fr-FR" sz="1050" b="1" kern="0">
                <a:solidFill>
                  <a:srgbClr val="FFFFFF"/>
                </a:solidFill>
              </a:rPr>
              <a:t>2012</a:t>
            </a:r>
            <a:endParaRPr lang="fr-FR" sz="1050" b="1" kern="0" dirty="0">
              <a:solidFill>
                <a:srgbClr val="FFFFFF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871459" y="4770960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5" name="Straight Connector 164"/>
          <p:cNvCxnSpPr>
            <a:endCxn id="164" idx="4"/>
          </p:cNvCxnSpPr>
          <p:nvPr/>
        </p:nvCxnSpPr>
        <p:spPr>
          <a:xfrm flipV="1">
            <a:off x="2958998" y="4924183"/>
            <a:ext cx="0" cy="367733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3497333" y="5080156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fr-FR" sz="1050" b="1" kern="0">
                <a:solidFill>
                  <a:srgbClr val="FFFFFF"/>
                </a:solidFill>
              </a:rPr>
              <a:t>2016</a:t>
            </a:r>
            <a:endParaRPr lang="fr-FR" sz="1050" b="1" kern="0" dirty="0">
              <a:solidFill>
                <a:srgbClr val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3743403" y="4369818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flipV="1">
            <a:off x="3841711" y="3470721"/>
            <a:ext cx="0" cy="1011266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2625496" y="3443922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spcBef>
                <a:spcPts val="450"/>
              </a:spcBef>
              <a:defRPr/>
            </a:pPr>
            <a:r>
              <a:rPr lang="fr-FR" sz="1050" b="1" kern="0">
                <a:solidFill>
                  <a:srgbClr val="FFFFFF"/>
                </a:solidFill>
              </a:rPr>
              <a:t>2018</a:t>
            </a:r>
            <a:endParaRPr lang="fr-FR" sz="1050" kern="0" dirty="0">
              <a:solidFill>
                <a:srgbClr val="FFFFFF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7176909" y="3282126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182167" y="2339525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fr-FR" sz="1050" b="1" kern="0" dirty="0">
                <a:solidFill>
                  <a:srgbClr val="FFFFFF"/>
                </a:solidFill>
              </a:rPr>
              <a:t>2020</a:t>
            </a:r>
            <a:endParaRPr lang="fr-FR" sz="1050" kern="0" dirty="0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5411663" y="3814070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3" name="Straight Connector 172"/>
          <p:cNvCxnSpPr>
            <a:endCxn id="172" idx="4"/>
          </p:cNvCxnSpPr>
          <p:nvPr/>
        </p:nvCxnSpPr>
        <p:spPr>
          <a:xfrm flipV="1">
            <a:off x="5499202" y="3967294"/>
            <a:ext cx="0" cy="643533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5663556" y="4402053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fr-FR" sz="1050" b="1" kern="0">
                <a:solidFill>
                  <a:srgbClr val="FFFFFF"/>
                </a:solidFill>
              </a:rPr>
              <a:t>2019</a:t>
            </a:r>
            <a:endParaRPr lang="fr-FR" sz="1050" b="1" kern="0" dirty="0">
              <a:solidFill>
                <a:srgbClr val="FFFFFF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995258" y="3361463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6" name="Straight Connector 175"/>
          <p:cNvCxnSpPr>
            <a:endCxn id="175" idx="4"/>
          </p:cNvCxnSpPr>
          <p:nvPr/>
        </p:nvCxnSpPr>
        <p:spPr>
          <a:xfrm flipV="1">
            <a:off x="7073774" y="3514685"/>
            <a:ext cx="9024" cy="653442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177" name="TextBox 176"/>
          <p:cNvSpPr txBox="1"/>
          <p:nvPr/>
        </p:nvSpPr>
        <p:spPr>
          <a:xfrm>
            <a:off x="6663008" y="4198643"/>
            <a:ext cx="1432067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24 clients dans 6 pays </a:t>
            </a:r>
          </a:p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1</a:t>
            </a:r>
            <a:r>
              <a:rPr lang="fr-FR" sz="788" kern="0" baseline="30000" dirty="0">
                <a:solidFill>
                  <a:srgbClr val="000000"/>
                </a:solidFill>
              </a:rPr>
              <a:t>er</a:t>
            </a:r>
            <a:r>
              <a:rPr lang="fr-FR" sz="788" kern="0" dirty="0">
                <a:solidFill>
                  <a:srgbClr val="000000"/>
                </a:solidFill>
              </a:rPr>
              <a:t> client d'ALTO* </a:t>
            </a:r>
            <a:r>
              <a:rPr lang="fr-FR" sz="788" kern="0" dirty="0" err="1">
                <a:solidFill>
                  <a:srgbClr val="000000"/>
                </a:solidFill>
              </a:rPr>
              <a:t>Wealth</a:t>
            </a:r>
            <a:r>
              <a:rPr lang="fr-FR" sz="788" kern="0" dirty="0">
                <a:solidFill>
                  <a:srgbClr val="000000"/>
                </a:solidFill>
              </a:rPr>
              <a:t> &amp; Distribution en Autriche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6640285" y="3942643"/>
            <a:ext cx="1471754" cy="245156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225481" y="3941774"/>
            <a:ext cx="301366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685800">
              <a:defRPr/>
            </a:pPr>
            <a:r>
              <a:rPr lang="fr-FR" sz="1050" b="1" kern="0" dirty="0">
                <a:solidFill>
                  <a:srgbClr val="FFFFFF"/>
                </a:solidFill>
              </a:rPr>
              <a:t>2020</a:t>
            </a:r>
            <a:endParaRPr lang="fr-FR" sz="1500" kern="0" dirty="0">
              <a:solidFill>
                <a:srgbClr val="FFFFFF"/>
              </a:solidFill>
            </a:endParaRPr>
          </a:p>
        </p:txBody>
      </p:sp>
      <p:cxnSp>
        <p:nvCxnSpPr>
          <p:cNvPr id="180" name="Straight Connector 179"/>
          <p:cNvCxnSpPr>
            <a:cxnSpLocks/>
          </p:cNvCxnSpPr>
          <p:nvPr/>
        </p:nvCxnSpPr>
        <p:spPr>
          <a:xfrm flipV="1">
            <a:off x="7259063" y="2303144"/>
            <a:ext cx="0" cy="980622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181" name="Rectangle 180"/>
          <p:cNvSpPr/>
          <p:nvPr/>
        </p:nvSpPr>
        <p:spPr>
          <a:xfrm>
            <a:off x="8544625" y="3178141"/>
            <a:ext cx="1928489" cy="257207"/>
          </a:xfrm>
          <a:prstGeom prst="rect">
            <a:avLst/>
          </a:prstGeom>
          <a:solidFill>
            <a:srgbClr val="009EE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8926813" y="2778949"/>
            <a:ext cx="175081" cy="153222"/>
          </a:xfrm>
          <a:prstGeom prst="ellipse">
            <a:avLst/>
          </a:prstGeom>
          <a:solidFill>
            <a:srgbClr val="009EE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" name="Straight Connector 182"/>
          <p:cNvCxnSpPr>
            <a:endCxn id="182" idx="4"/>
          </p:cNvCxnSpPr>
          <p:nvPr/>
        </p:nvCxnSpPr>
        <p:spPr>
          <a:xfrm flipV="1">
            <a:off x="9014353" y="2932172"/>
            <a:ext cx="0" cy="490311"/>
          </a:xfrm>
          <a:prstGeom prst="line">
            <a:avLst/>
          </a:prstGeom>
          <a:noFill/>
          <a:ln w="6350" cap="flat" cmpd="sng" algn="ctr">
            <a:solidFill>
              <a:srgbClr val="009EE0"/>
            </a:solidFill>
            <a:prstDash val="solid"/>
          </a:ln>
          <a:effectLst/>
        </p:spPr>
      </p:cxnSp>
      <p:sp>
        <p:nvSpPr>
          <p:cNvPr id="184" name="TextBox 183"/>
          <p:cNvSpPr txBox="1"/>
          <p:nvPr/>
        </p:nvSpPr>
        <p:spPr>
          <a:xfrm>
            <a:off x="9358186" y="3211577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spcBef>
                <a:spcPts val="450"/>
              </a:spcBef>
              <a:defRPr/>
            </a:pPr>
            <a:r>
              <a:rPr lang="fr-FR" sz="1050" b="1" kern="0">
                <a:solidFill>
                  <a:srgbClr val="FFFFFF"/>
                </a:solidFill>
              </a:rPr>
              <a:t>2021</a:t>
            </a:r>
            <a:endParaRPr lang="fr-FR" sz="1050" b="1" kern="0" dirty="0">
              <a:solidFill>
                <a:srgbClr val="003C64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413446" y="2544142"/>
            <a:ext cx="1845368" cy="245156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179642" y="3849463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185447" y="2571554"/>
            <a:ext cx="3013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fr-FR" sz="1050" b="1" kern="0">
                <a:solidFill>
                  <a:srgbClr val="FFFFFF"/>
                </a:solidFill>
              </a:rPr>
              <a:t>2019</a:t>
            </a:r>
            <a:endParaRPr lang="fr-FR" sz="1050" kern="0" dirty="0">
              <a:solidFill>
                <a:srgbClr val="FFFFFF"/>
              </a:solidFill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5261797" y="2544142"/>
            <a:ext cx="0" cy="1348356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CAD23D33-F8C9-47F5-AA2E-65EE3AD1C3BA}"/>
              </a:ext>
            </a:extLst>
          </p:cNvPr>
          <p:cNvSpPr txBox="1"/>
          <p:nvPr/>
        </p:nvSpPr>
        <p:spPr>
          <a:xfrm>
            <a:off x="1400546" y="4719311"/>
            <a:ext cx="872702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1</a:t>
            </a:r>
            <a:r>
              <a:rPr lang="fr-FR" sz="788" kern="0" baseline="30000" dirty="0">
                <a:solidFill>
                  <a:srgbClr val="000000"/>
                </a:solidFill>
              </a:rPr>
              <a:t>er</a:t>
            </a:r>
            <a:r>
              <a:rPr lang="fr-FR" sz="788" kern="0" dirty="0">
                <a:solidFill>
                  <a:srgbClr val="000000"/>
                </a:solidFill>
              </a:rPr>
              <a:t> développement technologique d'ALTO*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816A9C-D02A-4F23-9524-FB41DAFD868E}"/>
              </a:ext>
            </a:extLst>
          </p:cNvPr>
          <p:cNvSpPr txBox="1"/>
          <p:nvPr/>
        </p:nvSpPr>
        <p:spPr>
          <a:xfrm>
            <a:off x="1729692" y="3693557"/>
            <a:ext cx="2095349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1ère migration mondiale majeure de</a:t>
            </a:r>
          </a:p>
          <a:p>
            <a:pPr defTabSz="685800">
              <a:defRPr/>
            </a:pPr>
            <a:r>
              <a:rPr lang="fr-FR" sz="788" kern="0" dirty="0" err="1">
                <a:solidFill>
                  <a:srgbClr val="000000"/>
                </a:solidFill>
              </a:rPr>
              <a:t>Pionneer</a:t>
            </a:r>
            <a:r>
              <a:rPr lang="fr-FR" sz="788" kern="0" dirty="0">
                <a:solidFill>
                  <a:srgbClr val="000000"/>
                </a:solidFill>
              </a:rPr>
              <a:t> (240 milliards d'euros, 7 pays) réalisée en 18 mois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B40DAE0-2854-4A72-8C71-45A8FBCDA3DD}"/>
              </a:ext>
            </a:extLst>
          </p:cNvPr>
          <p:cNvSpPr txBox="1"/>
          <p:nvPr/>
        </p:nvSpPr>
        <p:spPr>
          <a:xfrm>
            <a:off x="5481197" y="2563625"/>
            <a:ext cx="1777866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Déploiement en Chine (Bank of China) et en Espagne (Sabadell AM - 20 milliards d'euros) en 2020</a:t>
            </a:r>
          </a:p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Extension d’ALTO* aux actifs réels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ADFDEAB-0B76-4DDA-ADE4-D10784977E93}"/>
              </a:ext>
            </a:extLst>
          </p:cNvPr>
          <p:cNvSpPr txBox="1"/>
          <p:nvPr/>
        </p:nvSpPr>
        <p:spPr>
          <a:xfrm>
            <a:off x="3442387" y="2838920"/>
            <a:ext cx="1737255" cy="121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Acquisition de </a:t>
            </a:r>
            <a:r>
              <a:rPr lang="fr-FR" sz="788" kern="0" dirty="0" err="1">
                <a:solidFill>
                  <a:srgbClr val="000000"/>
                </a:solidFill>
              </a:rPr>
              <a:t>WeSave</a:t>
            </a:r>
            <a:endParaRPr lang="fr-FR" sz="788" kern="0" dirty="0">
              <a:solidFill>
                <a:srgbClr val="000000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B2B2BC-1BCE-4EAA-81B3-42494B02B762}"/>
              </a:ext>
            </a:extLst>
          </p:cNvPr>
          <p:cNvSpPr txBox="1"/>
          <p:nvPr/>
        </p:nvSpPr>
        <p:spPr>
          <a:xfrm>
            <a:off x="5170660" y="4649308"/>
            <a:ext cx="1287157" cy="363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3</a:t>
            </a:r>
            <a:r>
              <a:rPr lang="fr-FR" sz="788" kern="0" baseline="30000" dirty="0">
                <a:solidFill>
                  <a:srgbClr val="000000"/>
                </a:solidFill>
              </a:rPr>
              <a:t>ème</a:t>
            </a:r>
            <a:r>
              <a:rPr lang="fr-FR" sz="788" kern="0" dirty="0">
                <a:solidFill>
                  <a:srgbClr val="000000"/>
                </a:solidFill>
              </a:rPr>
              <a:t> clients d’ALTO* Investment en dehors de la France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F956E15-576A-4CE0-8D4F-F52569534707}"/>
              </a:ext>
            </a:extLst>
          </p:cNvPr>
          <p:cNvSpPr txBox="1"/>
          <p:nvPr/>
        </p:nvSpPr>
        <p:spPr>
          <a:xfrm>
            <a:off x="2978365" y="5327752"/>
            <a:ext cx="1332305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450"/>
              </a:spcBef>
              <a:defRPr/>
            </a:pPr>
            <a:r>
              <a:rPr lang="fr-FR" sz="788" kern="0" dirty="0">
                <a:solidFill>
                  <a:srgbClr val="000000"/>
                </a:solidFill>
              </a:rPr>
              <a:t>1</a:t>
            </a:r>
            <a:r>
              <a:rPr lang="fr-FR" sz="788" kern="0" baseline="30000" dirty="0">
                <a:solidFill>
                  <a:srgbClr val="000000"/>
                </a:solidFill>
              </a:rPr>
              <a:t>er</a:t>
            </a:r>
            <a:r>
              <a:rPr lang="fr-FR" sz="788" kern="0" dirty="0">
                <a:solidFill>
                  <a:srgbClr val="000000"/>
                </a:solidFill>
              </a:rPr>
              <a:t> client d'ALTO* Investment en France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E44A0AA-494B-4DCF-8C7D-A7BE7CD6CCC1}"/>
              </a:ext>
            </a:extLst>
          </p:cNvPr>
          <p:cNvSpPr txBox="1"/>
          <p:nvPr/>
        </p:nvSpPr>
        <p:spPr>
          <a:xfrm>
            <a:off x="8569718" y="3486011"/>
            <a:ext cx="1895563" cy="1283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450"/>
              </a:spcBef>
              <a:defRPr/>
            </a:pPr>
            <a:r>
              <a:rPr lang="fr-FR" sz="788" kern="0" dirty="0">
                <a:solidFill>
                  <a:srgbClr val="000000"/>
                </a:solidFill>
              </a:rPr>
              <a:t>39 clients dans 9 pays</a:t>
            </a:r>
          </a:p>
          <a:p>
            <a:pPr defTabSz="685800">
              <a:spcBef>
                <a:spcPts val="450"/>
              </a:spcBef>
              <a:defRPr/>
            </a:pPr>
            <a:r>
              <a:rPr lang="fr-FR" sz="788" b="1" kern="0" dirty="0">
                <a:solidFill>
                  <a:srgbClr val="000000"/>
                </a:solidFill>
              </a:rPr>
              <a:t>ALTO* Investment Compliance </a:t>
            </a:r>
            <a:r>
              <a:rPr lang="fr-FR" sz="788" kern="0" dirty="0">
                <a:solidFill>
                  <a:srgbClr val="000000"/>
                </a:solidFill>
              </a:rPr>
              <a:t>sélectionné par 3 grandes sociétés Asset </a:t>
            </a:r>
            <a:r>
              <a:rPr lang="fr-FR" sz="788" kern="0" dirty="0" err="1">
                <a:solidFill>
                  <a:srgbClr val="000000"/>
                </a:solidFill>
              </a:rPr>
              <a:t>Servicer</a:t>
            </a:r>
            <a:endParaRPr lang="fr-FR" sz="788" kern="0" dirty="0">
              <a:solidFill>
                <a:srgbClr val="000000"/>
              </a:solidFill>
            </a:endParaRPr>
          </a:p>
          <a:p>
            <a:pPr defTabSz="685800">
              <a:spcBef>
                <a:spcPts val="450"/>
              </a:spcBef>
              <a:defRPr/>
            </a:pPr>
            <a:r>
              <a:rPr lang="fr-FR" sz="788" b="1" kern="0" dirty="0">
                <a:solidFill>
                  <a:srgbClr val="000000"/>
                </a:solidFill>
              </a:rPr>
              <a:t>ALTO* </a:t>
            </a:r>
            <a:r>
              <a:rPr lang="fr-FR" sz="788" b="1" kern="0" dirty="0" err="1">
                <a:solidFill>
                  <a:srgbClr val="000000"/>
                </a:solidFill>
              </a:rPr>
              <a:t>Employee</a:t>
            </a:r>
            <a:r>
              <a:rPr lang="fr-FR" sz="788" b="1" kern="0" dirty="0">
                <a:solidFill>
                  <a:srgbClr val="000000"/>
                </a:solidFill>
              </a:rPr>
              <a:t> </a:t>
            </a:r>
            <a:r>
              <a:rPr lang="fr-FR" sz="788" b="1" kern="0" dirty="0" err="1">
                <a:solidFill>
                  <a:srgbClr val="000000"/>
                </a:solidFill>
              </a:rPr>
              <a:t>Savings</a:t>
            </a:r>
            <a:r>
              <a:rPr lang="fr-FR" sz="788" b="1" kern="0" dirty="0">
                <a:solidFill>
                  <a:srgbClr val="000000"/>
                </a:solidFill>
              </a:rPr>
              <a:t> &amp; Retirement </a:t>
            </a:r>
            <a:r>
              <a:rPr lang="fr-FR" sz="788" kern="0" dirty="0">
                <a:solidFill>
                  <a:srgbClr val="000000"/>
                </a:solidFill>
              </a:rPr>
              <a:t>étendu aux produits d'assurance.</a:t>
            </a:r>
          </a:p>
          <a:p>
            <a:pPr defTabSz="685800">
              <a:spcBef>
                <a:spcPts val="450"/>
              </a:spcBef>
              <a:defRPr/>
            </a:pPr>
            <a:r>
              <a:rPr lang="fr-FR" sz="788" b="1" kern="0" dirty="0">
                <a:solidFill>
                  <a:srgbClr val="000000"/>
                </a:solidFill>
              </a:rPr>
              <a:t>ALTO* Wealth &amp; Distribution </a:t>
            </a:r>
            <a:r>
              <a:rPr lang="fr-FR" sz="788" kern="0" dirty="0">
                <a:solidFill>
                  <a:srgbClr val="000000"/>
                </a:solidFill>
              </a:rPr>
              <a:t>en croissance grâce à un succès commercial important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8118389" y="1758991"/>
            <a:ext cx="2225821" cy="245156"/>
          </a:xfrm>
          <a:prstGeom prst="rect">
            <a:avLst/>
          </a:prstGeom>
          <a:solidFill>
            <a:srgbClr val="003C6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050" b="1" kern="0" dirty="0">
                <a:solidFill>
                  <a:srgbClr val="FFFFFF"/>
                </a:solidFill>
                <a:latin typeface="Arial"/>
              </a:rPr>
              <a:t>2022</a:t>
            </a:r>
          </a:p>
        </p:txBody>
      </p:sp>
      <p:sp>
        <p:nvSpPr>
          <p:cNvPr id="197" name="Oval 196"/>
          <p:cNvSpPr/>
          <p:nvPr/>
        </p:nvSpPr>
        <p:spPr>
          <a:xfrm>
            <a:off x="10239738" y="2437240"/>
            <a:ext cx="175081" cy="153222"/>
          </a:xfrm>
          <a:prstGeom prst="ellipse">
            <a:avLst/>
          </a:prstGeom>
          <a:solidFill>
            <a:srgbClr val="003C6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3B40DAE0-2854-4A72-8C71-45A8FBCDA3DD}"/>
              </a:ext>
            </a:extLst>
          </p:cNvPr>
          <p:cNvSpPr txBox="1"/>
          <p:nvPr/>
        </p:nvSpPr>
        <p:spPr>
          <a:xfrm>
            <a:off x="8129682" y="2012803"/>
            <a:ext cx="2208176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788" kern="0" dirty="0">
                <a:solidFill>
                  <a:srgbClr val="000000"/>
                </a:solidFill>
              </a:rPr>
              <a:t>Acquisition de </a:t>
            </a:r>
            <a:r>
              <a:rPr lang="fr-FR" sz="788" b="1" kern="0" dirty="0" err="1">
                <a:solidFill>
                  <a:srgbClr val="000000"/>
                </a:solidFill>
              </a:rPr>
              <a:t>Lyxor</a:t>
            </a:r>
            <a:r>
              <a:rPr lang="fr-FR" sz="788" b="1" kern="0" dirty="0">
                <a:solidFill>
                  <a:srgbClr val="000000"/>
                </a:solidFill>
              </a:rPr>
              <a:t> AM </a:t>
            </a:r>
            <a:r>
              <a:rPr lang="fr-FR" sz="788" kern="0" dirty="0">
                <a:solidFill>
                  <a:srgbClr val="000000"/>
                </a:solidFill>
              </a:rPr>
              <a:t>(~140 milliards d'euros d'actifs sous gestion)</a:t>
            </a:r>
          </a:p>
          <a:p>
            <a:pPr defTabSz="685800">
              <a:defRPr/>
            </a:pPr>
            <a:r>
              <a:rPr lang="fr-FR" sz="788" b="1" kern="0" dirty="0">
                <a:solidFill>
                  <a:srgbClr val="000000"/>
                </a:solidFill>
              </a:rPr>
              <a:t>ESG</a:t>
            </a:r>
            <a:r>
              <a:rPr lang="fr-FR" sz="788" kern="0" dirty="0">
                <a:solidFill>
                  <a:srgbClr val="000000"/>
                </a:solidFill>
              </a:rPr>
              <a:t> : Accélération de l'offre technologique et fonctionnelle</a:t>
            </a:r>
          </a:p>
        </p:txBody>
      </p:sp>
      <p:cxnSp>
        <p:nvCxnSpPr>
          <p:cNvPr id="199" name="Straight Connector 198"/>
          <p:cNvCxnSpPr>
            <a:cxnSpLocks/>
          </p:cNvCxnSpPr>
          <p:nvPr/>
        </p:nvCxnSpPr>
        <p:spPr>
          <a:xfrm flipV="1">
            <a:off x="10327278" y="1882570"/>
            <a:ext cx="10580" cy="540000"/>
          </a:xfrm>
          <a:prstGeom prst="line">
            <a:avLst/>
          </a:prstGeom>
          <a:noFill/>
          <a:ln w="6350" cap="flat" cmpd="sng" algn="ctr">
            <a:solidFill>
              <a:srgbClr val="003C64"/>
            </a:solidFill>
            <a:prstDash val="solid"/>
          </a:ln>
          <a:effectLst/>
        </p:spPr>
      </p:cxn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001" y="6480000"/>
            <a:ext cx="240001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5</a:t>
            </a:fld>
            <a:endParaRPr lang="fr-FR" dirty="0"/>
          </a:p>
        </p:txBody>
      </p:sp>
      <p:sp>
        <p:nvSpPr>
          <p:cNvPr id="53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2593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5"/>
          <p:cNvSpPr txBox="1">
            <a:spLocks/>
          </p:cNvSpPr>
          <p:nvPr/>
        </p:nvSpPr>
        <p:spPr>
          <a:xfrm>
            <a:off x="2180253" y="1497470"/>
            <a:ext cx="9097816" cy="13320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vert="horz" lIns="72000" tIns="72000" rIns="72000" bIns="7200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646464"/>
                </a:solidFill>
              </a:rPr>
              <a:t>Couverture complète de la chaîne de valeur de l’investissement rendue possible grâce aux acquisitions et intégrations successives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 smtClean="0">
                <a:solidFill>
                  <a:srgbClr val="646464"/>
                </a:solidFill>
              </a:rPr>
              <a:t>Couverture complète des investissements, des stratégies de distribution et des classes d'actifs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 smtClean="0">
                <a:solidFill>
                  <a:srgbClr val="646464"/>
                </a:solidFill>
              </a:rPr>
              <a:t>Vision intégrée, modèle industriel, savoir-faire et expertises technologiques</a:t>
            </a:r>
            <a:r>
              <a:rPr lang="en-US" dirty="0" smtClean="0">
                <a:solidFill>
                  <a:srgbClr val="646464"/>
                </a:solidFill>
              </a:rPr>
              <a:t> </a:t>
            </a:r>
            <a:endParaRPr lang="en-US" dirty="0">
              <a:solidFill>
                <a:srgbClr val="646464"/>
              </a:solidFill>
            </a:endParaRPr>
          </a:p>
        </p:txBody>
      </p:sp>
      <p:cxnSp>
        <p:nvCxnSpPr>
          <p:cNvPr id="22" name="Connecteur droit 15"/>
          <p:cNvCxnSpPr/>
          <p:nvPr/>
        </p:nvCxnSpPr>
        <p:spPr>
          <a:xfrm>
            <a:off x="11278069" y="1497471"/>
            <a:ext cx="0" cy="13320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4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585" y="6280847"/>
            <a:ext cx="38113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1. Source: </a:t>
            </a: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IPE “Top 500 asset managers” published in June 2020 and based on AUM as of December 2019.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0001" y="548507"/>
            <a:ext cx="10705285" cy="7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Cette promesse technologique </a:t>
            </a:r>
            <a:r>
              <a:rPr lang="en-US" dirty="0" err="1"/>
              <a:t>puise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légitimité</a:t>
            </a:r>
            <a:r>
              <a:rPr lang="fr-FR" dirty="0"/>
              <a:t> dans la réussite du développement d’Amundi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0002" y="1753096"/>
            <a:ext cx="1860300" cy="8226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Plateformes opérationnelles et performantes</a:t>
            </a:r>
          </a:p>
        </p:txBody>
      </p:sp>
      <p:sp>
        <p:nvSpPr>
          <p:cNvPr id="16" name="Espace réservé du contenu 15"/>
          <p:cNvSpPr txBox="1">
            <a:spLocks/>
          </p:cNvSpPr>
          <p:nvPr/>
        </p:nvSpPr>
        <p:spPr>
          <a:xfrm>
            <a:off x="2180253" y="2989729"/>
            <a:ext cx="9097816" cy="13320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vert="horz" lIns="72000" tIns="72000" rIns="72000" bIns="72000" rtlCol="0" anchor="ctr">
            <a:norm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646464"/>
                </a:solidFill>
              </a:rPr>
              <a:t>Modèle d’exploitation hautement performant, avec l’un des meilleurs rapports coûts/bénéfices de l’industrie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646464"/>
                </a:solidFill>
              </a:rPr>
              <a:t>Développements internes et une technologie ouverte avec des partenaires stratégiques 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646464"/>
                </a:solidFill>
              </a:rPr>
              <a:t>Investissements substantiels dans </a:t>
            </a:r>
            <a:r>
              <a:rPr lang="fr-FR" dirty="0" smtClean="0">
                <a:solidFill>
                  <a:srgbClr val="646464"/>
                </a:solidFill>
              </a:rPr>
              <a:t>la technologie et les innovations de </a:t>
            </a:r>
            <a:r>
              <a:rPr lang="fr-FR" dirty="0">
                <a:solidFill>
                  <a:srgbClr val="646464"/>
                </a:solidFill>
              </a:rPr>
              <a:t>pointe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0001" y="3241429"/>
            <a:ext cx="1860300" cy="8226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La technologie, une priorité stratégique avec des investissements continus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Espace réservé du contenu 15"/>
          <p:cNvSpPr txBox="1">
            <a:spLocks/>
          </p:cNvSpPr>
          <p:nvPr/>
        </p:nvSpPr>
        <p:spPr>
          <a:xfrm>
            <a:off x="2180253" y="4501731"/>
            <a:ext cx="9097816" cy="15840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vert="horz" lIns="72000" tIns="72000" rIns="72000" bIns="7200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646464"/>
                </a:solidFill>
              </a:rPr>
              <a:t>Centres technologiques principalement basés à Paris et Dublin, des centres d’expertises aux Etats-Unis et en Chine et un support local dans le monde entier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646464"/>
                </a:solidFill>
              </a:rPr>
              <a:t>9</a:t>
            </a:r>
            <a:r>
              <a:rPr lang="fr-FR" dirty="0" smtClean="0">
                <a:solidFill>
                  <a:srgbClr val="646464"/>
                </a:solidFill>
              </a:rPr>
              <a:t>00 </a:t>
            </a:r>
            <a:r>
              <a:rPr lang="fr-FR" dirty="0">
                <a:solidFill>
                  <a:srgbClr val="646464"/>
                </a:solidFill>
              </a:rPr>
              <a:t>talents IT et </a:t>
            </a:r>
            <a:r>
              <a:rPr lang="fr-FR" dirty="0" smtClean="0">
                <a:solidFill>
                  <a:srgbClr val="646464"/>
                </a:solidFill>
              </a:rPr>
              <a:t>500 </a:t>
            </a:r>
            <a:r>
              <a:rPr lang="fr-FR" dirty="0">
                <a:solidFill>
                  <a:srgbClr val="646464"/>
                </a:solidFill>
              </a:rPr>
              <a:t>opérations (gestion des données, Middle Office, Reporting)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646464"/>
                </a:solidFill>
              </a:rPr>
              <a:t>Organisation agile avec des équipes informatiques proches des gérants, de la distribution et des opérations</a:t>
            </a:r>
          </a:p>
          <a:p>
            <a:pPr marL="723900" lvl="2" indent="-184150" defTabSz="895350" fontAlgn="base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646464"/>
                </a:solidFill>
              </a:rPr>
              <a:t>Déploiement rapide et </a:t>
            </a:r>
            <a:r>
              <a:rPr lang="fr-FR" dirty="0" smtClean="0">
                <a:solidFill>
                  <a:srgbClr val="646464"/>
                </a:solidFill>
              </a:rPr>
              <a:t>fiable de la plateforme, </a:t>
            </a:r>
            <a:r>
              <a:rPr lang="fr-FR" dirty="0">
                <a:solidFill>
                  <a:srgbClr val="646464"/>
                </a:solidFill>
              </a:rPr>
              <a:t>avec </a:t>
            </a:r>
            <a:r>
              <a:rPr lang="fr-FR" dirty="0" smtClean="0">
                <a:solidFill>
                  <a:srgbClr val="646464"/>
                </a:solidFill>
              </a:rPr>
              <a:t>une </a:t>
            </a:r>
            <a:r>
              <a:rPr lang="fr-FR" dirty="0">
                <a:solidFill>
                  <a:srgbClr val="646464"/>
                </a:solidFill>
              </a:rPr>
              <a:t>maîtrise élevée du risque d’exécution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02" y="4874054"/>
            <a:ext cx="1860300" cy="8226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Organisation qui repose sur l’excellence des talents au niveau mondial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1" name="Connecteur droit 15"/>
          <p:cNvCxnSpPr/>
          <p:nvPr/>
        </p:nvCxnSpPr>
        <p:spPr>
          <a:xfrm>
            <a:off x="11278069" y="2989729"/>
            <a:ext cx="0" cy="1332000"/>
          </a:xfrm>
          <a:prstGeom prst="line">
            <a:avLst/>
          </a:prstGeom>
          <a:noFill/>
          <a:ln w="31750" cap="flat" cmpd="sng" algn="ctr">
            <a:solidFill>
              <a:schemeClr val="accent6"/>
            </a:solidFill>
            <a:prstDash val="solid"/>
          </a:ln>
          <a:effectLst/>
        </p:spPr>
      </p:cxnSp>
      <p:cxnSp>
        <p:nvCxnSpPr>
          <p:cNvPr id="25" name="Connecteur droit 15"/>
          <p:cNvCxnSpPr/>
          <p:nvPr/>
        </p:nvCxnSpPr>
        <p:spPr>
          <a:xfrm>
            <a:off x="11278069" y="4501731"/>
            <a:ext cx="0" cy="1584000"/>
          </a:xfrm>
          <a:prstGeom prst="line">
            <a:avLst/>
          </a:prstGeom>
          <a:noFill/>
          <a:ln w="31750" cap="flat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292" y="6480000"/>
            <a:ext cx="6949595" cy="180000"/>
          </a:xfrm>
        </p:spPr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001" y="6480000"/>
            <a:ext cx="240001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6</a:t>
            </a:fld>
            <a:endParaRPr lang="fr-FR" dirty="0"/>
          </a:p>
        </p:txBody>
      </p:sp>
      <p:sp>
        <p:nvSpPr>
          <p:cNvPr id="27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15070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7</a:t>
            </a:fld>
            <a:endParaRPr lang="fr-FR" dirty="0"/>
          </a:p>
        </p:txBody>
      </p:sp>
      <p:sp>
        <p:nvSpPr>
          <p:cNvPr id="61" name="Forme libre 43">
            <a:extLst>
              <a:ext uri="{FF2B5EF4-FFF2-40B4-BE49-F238E27FC236}">
                <a16:creationId xmlns:a16="http://schemas.microsoft.com/office/drawing/2014/main" id="{5AA07BEA-2747-DF4B-89A6-645C0012A16B}"/>
              </a:ext>
            </a:extLst>
          </p:cNvPr>
          <p:cNvSpPr/>
          <p:nvPr/>
        </p:nvSpPr>
        <p:spPr>
          <a:xfrm>
            <a:off x="1437370" y="1596244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F07D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orme libre 49">
            <a:extLst>
              <a:ext uri="{FF2B5EF4-FFF2-40B4-BE49-F238E27FC236}">
                <a16:creationId xmlns:a16="http://schemas.microsoft.com/office/drawing/2014/main" id="{6C8D78B3-4517-2347-A8D6-5B4BBA38AC0A}"/>
              </a:ext>
            </a:extLst>
          </p:cNvPr>
          <p:cNvSpPr/>
          <p:nvPr/>
        </p:nvSpPr>
        <p:spPr>
          <a:xfrm>
            <a:off x="1437370" y="3190094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009E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orme libre 55">
            <a:extLst>
              <a:ext uri="{FF2B5EF4-FFF2-40B4-BE49-F238E27FC236}">
                <a16:creationId xmlns:a16="http://schemas.microsoft.com/office/drawing/2014/main" id="{8E484037-4202-F547-B1AA-8877B074B369}"/>
              </a:ext>
            </a:extLst>
          </p:cNvPr>
          <p:cNvSpPr/>
          <p:nvPr/>
        </p:nvSpPr>
        <p:spPr>
          <a:xfrm>
            <a:off x="1437370" y="4773186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004F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orme libre 62">
            <a:extLst>
              <a:ext uri="{FF2B5EF4-FFF2-40B4-BE49-F238E27FC236}">
                <a16:creationId xmlns:a16="http://schemas.microsoft.com/office/drawing/2014/main" id="{96BF5486-78DB-D047-8F18-3F9C35478F8D}"/>
              </a:ext>
            </a:extLst>
          </p:cNvPr>
          <p:cNvSpPr/>
          <p:nvPr/>
        </p:nvSpPr>
        <p:spPr>
          <a:xfrm>
            <a:off x="6918369" y="2329826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457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orme libre 68">
            <a:extLst>
              <a:ext uri="{FF2B5EF4-FFF2-40B4-BE49-F238E27FC236}">
                <a16:creationId xmlns:a16="http://schemas.microsoft.com/office/drawing/2014/main" id="{602050C0-219E-9643-B76F-E6907650D9D3}"/>
              </a:ext>
            </a:extLst>
          </p:cNvPr>
          <p:cNvSpPr/>
          <p:nvPr/>
        </p:nvSpPr>
        <p:spPr>
          <a:xfrm>
            <a:off x="6918369" y="3923676"/>
            <a:ext cx="1230963" cy="1208062"/>
          </a:xfrm>
          <a:custGeom>
            <a:avLst/>
            <a:gdLst>
              <a:gd name="connsiteX0" fmla="*/ 1846444 w 1846444"/>
              <a:gd name="connsiteY0" fmla="*/ 906047 h 1812093"/>
              <a:gd name="connsiteX1" fmla="*/ 923222 w 1846444"/>
              <a:gd name="connsiteY1" fmla="*/ 1812093 h 1812093"/>
              <a:gd name="connsiteX2" fmla="*/ 0 w 1846444"/>
              <a:gd name="connsiteY2" fmla="*/ 906047 h 1812093"/>
              <a:gd name="connsiteX3" fmla="*/ 923222 w 1846444"/>
              <a:gd name="connsiteY3" fmla="*/ 0 h 1812093"/>
              <a:gd name="connsiteX4" fmla="*/ 1846444 w 1846444"/>
              <a:gd name="connsiteY4" fmla="*/ 906047 h 18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444" h="1812093">
                <a:moveTo>
                  <a:pt x="1846444" y="906047"/>
                </a:moveTo>
                <a:cubicBezTo>
                  <a:pt x="1846444" y="1406442"/>
                  <a:pt x="1433103" y="1812093"/>
                  <a:pt x="923222" y="1812093"/>
                </a:cubicBezTo>
                <a:cubicBezTo>
                  <a:pt x="413341" y="1812093"/>
                  <a:pt x="0" y="1406442"/>
                  <a:pt x="0" y="906047"/>
                </a:cubicBezTo>
                <a:cubicBezTo>
                  <a:pt x="0" y="405651"/>
                  <a:pt x="413341" y="0"/>
                  <a:pt x="923222" y="0"/>
                </a:cubicBezTo>
                <a:cubicBezTo>
                  <a:pt x="1433103" y="0"/>
                  <a:pt x="1846444" y="405651"/>
                  <a:pt x="1846444" y="906047"/>
                </a:cubicBezTo>
                <a:close/>
              </a:path>
            </a:pathLst>
          </a:custGeom>
          <a:solidFill>
            <a:srgbClr val="E632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2"/>
          <p:cNvSpPr/>
          <p:nvPr/>
        </p:nvSpPr>
        <p:spPr>
          <a:xfrm>
            <a:off x="1506750" y="1911350"/>
            <a:ext cx="1044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fr-FR" sz="1200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Une technologie innovante et modulable</a:t>
            </a:r>
          </a:p>
        </p:txBody>
      </p:sp>
      <p:sp>
        <p:nvSpPr>
          <p:cNvPr id="67" name="Text 3"/>
          <p:cNvSpPr/>
          <p:nvPr/>
        </p:nvSpPr>
        <p:spPr>
          <a:xfrm>
            <a:off x="2727954" y="1771357"/>
            <a:ext cx="2799892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Software as a Service (SaaS) </a:t>
            </a:r>
            <a:b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reposant </a:t>
            </a: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sur un cloud privé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4"/>
          <p:cNvSpPr/>
          <p:nvPr/>
        </p:nvSpPr>
        <p:spPr>
          <a:xfrm>
            <a:off x="2727954" y="2242048"/>
            <a:ext cx="279989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Dernières </a:t>
            </a:r>
            <a:r>
              <a:rPr lang="fr-FR" sz="1200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innovations </a:t>
            </a: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: open source, </a:t>
            </a:r>
            <a:r>
              <a:rPr lang="fr-FR" sz="1200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API</a:t>
            </a: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, NLP, Python, machine </a:t>
            </a:r>
            <a:r>
              <a:rPr lang="fr-FR" sz="1200" dirty="0" err="1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learning</a:t>
            </a:r>
            <a:endParaRPr lang="fr-FR" sz="1200" dirty="0">
              <a:solidFill>
                <a:srgbClr val="001C4B"/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69" name="Text 5"/>
          <p:cNvSpPr/>
          <p:nvPr/>
        </p:nvSpPr>
        <p:spPr>
          <a:xfrm>
            <a:off x="1506750" y="3505200"/>
            <a:ext cx="1044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fr-FR" sz="1200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Une profonde expérience du secteur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6"/>
          <p:cNvSpPr/>
          <p:nvPr/>
        </p:nvSpPr>
        <p:spPr>
          <a:xfrm>
            <a:off x="2727954" y="3331673"/>
            <a:ext cx="31333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Comprendre les besoins des gestionnaires d'actifs et des institutions financières</a:t>
            </a:r>
          </a:p>
        </p:txBody>
      </p:sp>
      <p:sp>
        <p:nvSpPr>
          <p:cNvPr id="71" name="Text 7"/>
          <p:cNvSpPr/>
          <p:nvPr/>
        </p:nvSpPr>
        <p:spPr>
          <a:xfrm>
            <a:off x="2737713" y="3843980"/>
            <a:ext cx="240543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Aider les clients à se concentrer sur leur cœur de métier</a:t>
            </a:r>
          </a:p>
        </p:txBody>
      </p:sp>
      <p:sp>
        <p:nvSpPr>
          <p:cNvPr id="72" name="Text 8"/>
          <p:cNvSpPr/>
          <p:nvPr/>
        </p:nvSpPr>
        <p:spPr>
          <a:xfrm>
            <a:off x="1475000" y="5099050"/>
            <a:ext cx="1152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fr-FR" sz="1200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Une forte capacité de mise en œuvre</a:t>
            </a:r>
          </a:p>
        </p:txBody>
      </p:sp>
      <p:sp>
        <p:nvSpPr>
          <p:cNvPr id="73" name="Text 9"/>
          <p:cNvSpPr/>
          <p:nvPr/>
        </p:nvSpPr>
        <p:spPr>
          <a:xfrm>
            <a:off x="2727954" y="4982169"/>
            <a:ext cx="2799892" cy="303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 déploiement rapide, efficace et fiable</a:t>
            </a:r>
          </a:p>
        </p:txBody>
      </p:sp>
      <p:sp>
        <p:nvSpPr>
          <p:cNvPr id="74" name="Text 10"/>
          <p:cNvSpPr/>
          <p:nvPr/>
        </p:nvSpPr>
        <p:spPr>
          <a:xfrm>
            <a:off x="2742356" y="5380857"/>
            <a:ext cx="2655834" cy="546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 modèle industriel global avec une flexibilité pour des solutions personnalisées</a:t>
            </a:r>
          </a:p>
        </p:txBody>
      </p:sp>
      <p:sp>
        <p:nvSpPr>
          <p:cNvPr id="75" name="Text 11"/>
          <p:cNvSpPr/>
          <p:nvPr/>
        </p:nvSpPr>
        <p:spPr>
          <a:xfrm>
            <a:off x="6990925" y="2644933"/>
            <a:ext cx="1044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Une</a:t>
            </a:r>
            <a:r>
              <a:rPr lang="en-US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 solution </a:t>
            </a:r>
            <a:r>
              <a:rPr lang="en-US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hautement</a:t>
            </a:r>
            <a:r>
              <a:rPr lang="en-US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compétitive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12"/>
          <p:cNvSpPr/>
          <p:nvPr/>
        </p:nvSpPr>
        <p:spPr>
          <a:xfrm>
            <a:off x="8200449" y="2506130"/>
            <a:ext cx="263989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Bénéficie d'une base déjà importante de produits et de fonctionnalités</a:t>
            </a:r>
          </a:p>
        </p:txBody>
      </p:sp>
      <p:sp>
        <p:nvSpPr>
          <p:cNvPr id="77" name="Text 13"/>
          <p:cNvSpPr/>
          <p:nvPr/>
        </p:nvSpPr>
        <p:spPr>
          <a:xfrm>
            <a:off x="8200449" y="3105150"/>
            <a:ext cx="263989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Une mise à jour en continue </a:t>
            </a:r>
            <a:endParaRPr lang="fr-FR" sz="1200" dirty="0">
              <a:solidFill>
                <a:srgbClr val="001C4B"/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78" name="Text 14"/>
          <p:cNvSpPr/>
          <p:nvPr/>
        </p:nvSpPr>
        <p:spPr>
          <a:xfrm>
            <a:off x="7012074" y="4241957"/>
            <a:ext cx="104400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Une technologie complétée par des services</a:t>
            </a:r>
            <a:endParaRPr lang="fr-FR" sz="1200" b="1" dirty="0">
              <a:solidFill>
                <a:srgbClr val="FFFFFF"/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 15"/>
          <p:cNvSpPr/>
          <p:nvPr/>
        </p:nvSpPr>
        <p:spPr>
          <a:xfrm>
            <a:off x="8299007" y="4321333"/>
            <a:ext cx="263989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Services de Dealing</a:t>
            </a:r>
            <a:r>
              <a:rPr lang="en-US" sz="1200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, Middle Office, Data Management </a:t>
            </a:r>
            <a:r>
              <a:rPr lang="en-US" sz="1200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et Reporting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720001" y="548508"/>
            <a:ext cx="10450761" cy="387493"/>
          </a:xfrm>
        </p:spPr>
        <p:txBody>
          <a:bodyPr>
            <a:noAutofit/>
          </a:bodyPr>
          <a:lstStyle/>
          <a:p>
            <a:r>
              <a:rPr lang="fr-FR" dirty="0"/>
              <a:t>Des solutions robustes et innovantes pour accompagner nos clients dans leur cœur de métier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2" y="548508"/>
            <a:ext cx="10957648" cy="781913"/>
          </a:xfrm>
        </p:spPr>
        <p:txBody>
          <a:bodyPr>
            <a:noAutofit/>
          </a:bodyPr>
          <a:lstStyle/>
          <a:p>
            <a:r>
              <a:rPr lang="fr-FR" dirty="0"/>
              <a:t>Amundi Technology et </a:t>
            </a:r>
            <a:r>
              <a:rPr lang="fr-FR" dirty="0" smtClean="0"/>
              <a:t>l’offre ALTO* : </a:t>
            </a:r>
            <a:r>
              <a:rPr lang="fr-FR" dirty="0"/>
              <a:t>une suite de produits couvrant toute la chaîne de valeur de l'épargne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t>8</a:t>
            </a:fld>
            <a:endParaRPr lang="fr-FR" dirty="0"/>
          </a:p>
        </p:txBody>
      </p:sp>
      <p:sp>
        <p:nvSpPr>
          <p:cNvPr id="81" name="Text 11"/>
          <p:cNvSpPr/>
          <p:nvPr/>
        </p:nvSpPr>
        <p:spPr>
          <a:xfrm>
            <a:off x="3410595" y="1481833"/>
            <a:ext cx="13843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50"/>
              </a:lnSpc>
            </a:pPr>
            <a:r>
              <a:rPr lang="en-US" sz="1400" b="1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PRODUITS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12"/>
          <p:cNvSpPr/>
          <p:nvPr/>
        </p:nvSpPr>
        <p:spPr>
          <a:xfrm>
            <a:off x="8645067" y="1481833"/>
            <a:ext cx="13843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50"/>
              </a:lnSpc>
            </a:pPr>
            <a:r>
              <a:rPr lang="en-US" sz="14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CLIENTS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87" y="1917920"/>
            <a:ext cx="2650663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Asset Managers, Institutional Investors, Family Offices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011887" y="2639177"/>
            <a:ext cx="2650663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Wealth Managers, Private Banks, </a:t>
            </a:r>
          </a:p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Retail distribution networks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11887" y="3354919"/>
            <a:ext cx="2650663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Pension funds, Insurance Companies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011887" y="4401433"/>
            <a:ext cx="2650663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Custodians, Fund Administrators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2F4C5AA-97E8-4C4F-8DC7-A4590A71C2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2" y="1917920"/>
            <a:ext cx="540000" cy="54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D5A42D7-A22A-43F0-A90C-FD3AA9614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2" y="2639678"/>
            <a:ext cx="540000" cy="539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52879" y="1917918"/>
            <a:ext cx="5725211" cy="540004"/>
            <a:chOff x="6801612" y="1973834"/>
            <a:chExt cx="4551778" cy="540004"/>
          </a:xfrm>
        </p:grpSpPr>
        <p:sp>
          <p:nvSpPr>
            <p:cNvPr id="92" name="Rectangle 91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Investment </a:t>
              </a:r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: </a:t>
              </a:r>
              <a:r>
                <a:rPr lang="fr-FR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u</a:t>
              </a:r>
              <a:r>
                <a:rPr lang="fr-FR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ne </a:t>
              </a:r>
              <a:r>
                <a:rPr lang="fr-FR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plateforme d'investissement </a:t>
              </a:r>
              <a:r>
                <a:rPr lang="fr-FR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flexible </a:t>
              </a:r>
              <a:r>
                <a:rPr lang="fr-FR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couvrant l’ensemble de la chaîne de valeur de la gestion d’actifs 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652879" y="2639175"/>
            <a:ext cx="5725211" cy="540004"/>
            <a:chOff x="6801612" y="1973834"/>
            <a:chExt cx="4551778" cy="540004"/>
          </a:xfrm>
        </p:grpSpPr>
        <p:sp>
          <p:nvSpPr>
            <p:cNvPr id="94" name="Rectangle 93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Wealth &amp; Distribution </a:t>
              </a:r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: u</a:t>
              </a:r>
              <a:r>
                <a:rPr lang="fr-FR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ne </a:t>
              </a:r>
              <a:r>
                <a:rPr lang="fr-FR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plateforme </a:t>
              </a:r>
              <a:r>
                <a:rPr lang="fr-FR" sz="1200" dirty="0" err="1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core</a:t>
              </a:r>
              <a:r>
                <a:rPr lang="fr-FR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-to-digital </a:t>
              </a:r>
              <a:r>
                <a:rPr lang="fr-FR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pour la gestion de portefeuille discrétionnaire et les solutions d’</a:t>
              </a:r>
              <a:r>
                <a:rPr lang="fr-FR" sz="1200" dirty="0" err="1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advisory</a:t>
              </a:r>
              <a:endParaRPr lang="fr-FR" sz="1200" dirty="0">
                <a:solidFill>
                  <a:srgbClr val="FFFFFF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Isosceles Triangle 94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652879" y="3354916"/>
            <a:ext cx="5725213" cy="609805"/>
            <a:chOff x="6801611" y="1973833"/>
            <a:chExt cx="4551779" cy="609805"/>
          </a:xfrm>
        </p:grpSpPr>
        <p:sp>
          <p:nvSpPr>
            <p:cNvPr id="97" name="Rectangle 96"/>
            <p:cNvSpPr/>
            <p:nvPr/>
          </p:nvSpPr>
          <p:spPr>
            <a:xfrm>
              <a:off x="6801611" y="1973833"/>
              <a:ext cx="4216908" cy="60980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Employee Savings &amp; Retirement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: u</a:t>
              </a:r>
              <a:r>
                <a:rPr lang="fr-FR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ne </a:t>
              </a:r>
              <a:r>
                <a:rPr lang="fr-FR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plateforme d’épargne et de retraite des employés évolutive « Front-to-Back » pour la tenue de compte de l’épargne salariale et l’assurance collective</a:t>
              </a:r>
            </a:p>
          </p:txBody>
        </p:sp>
        <p:sp>
          <p:nvSpPr>
            <p:cNvPr id="98" name="Isosceles Triangle 97"/>
            <p:cNvSpPr/>
            <p:nvPr/>
          </p:nvSpPr>
          <p:spPr>
            <a:xfrm rot="5400000">
              <a:off x="10881055" y="2111302"/>
              <a:ext cx="609800" cy="33487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652879" y="4401431"/>
            <a:ext cx="5725211" cy="540004"/>
            <a:chOff x="6801612" y="1973834"/>
            <a:chExt cx="4551778" cy="540004"/>
          </a:xfrm>
        </p:grpSpPr>
        <p:sp>
          <p:nvSpPr>
            <p:cNvPr id="100" name="Rectangle 99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Asset Servicing </a:t>
              </a:r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: u</a:t>
              </a:r>
              <a:r>
                <a:rPr lang="fr-FR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ne </a:t>
              </a:r>
              <a:r>
                <a:rPr lang="fr-FR" sz="1200" dirty="0">
                  <a:solidFill>
                    <a:srgbClr val="FFFFFF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palette de solutions technologiques et de services bénéficiant et capitalisant sur nos expériences et du savoir-faire </a:t>
              </a:r>
            </a:p>
          </p:txBody>
        </p:sp>
        <p:sp>
          <p:nvSpPr>
            <p:cNvPr id="101" name="Isosceles Triangle 100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2" y="3386669"/>
            <a:ext cx="540000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2" y="4401433"/>
            <a:ext cx="540000" cy="54000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1652879" y="5128330"/>
            <a:ext cx="5725211" cy="540004"/>
            <a:chOff x="6801612" y="1973834"/>
            <a:chExt cx="4551778" cy="540004"/>
          </a:xfrm>
        </p:grpSpPr>
        <p:sp>
          <p:nvSpPr>
            <p:cNvPr id="103" name="Rectangle 102"/>
            <p:cNvSpPr/>
            <p:nvPr/>
          </p:nvSpPr>
          <p:spPr>
            <a:xfrm>
              <a:off x="6801612" y="1973834"/>
              <a:ext cx="4216908" cy="540000"/>
            </a:xfrm>
            <a:prstGeom prst="rect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ALTO* Sustainability : </a:t>
              </a:r>
              <a:r>
                <a:rPr lang="en-US" sz="1200" dirty="0" err="1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une</a:t>
              </a:r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 s</a:t>
              </a:r>
              <a:r>
                <a:rPr lang="fr-FR" sz="1200" dirty="0" err="1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olution</a:t>
              </a:r>
              <a:r>
                <a:rPr lang="fr-FR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 </a:t>
              </a:r>
              <a:r>
                <a:rPr lang="fr-FR" sz="1200" dirty="0">
                  <a:solidFill>
                    <a:srgbClr val="FFFFFF"/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pour répondre aux besoins ESG incluant données, analyses, notations, rapports, climat, etc. 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>
            <a:xfrm rot="5400000">
              <a:off x="10915955" y="2076402"/>
              <a:ext cx="540000" cy="334871"/>
            </a:xfrm>
            <a:prstGeom prst="triangle">
              <a:avLst/>
            </a:prstGeom>
            <a:solidFill>
              <a:srgbClr val="00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8011887" y="5128332"/>
            <a:ext cx="2650663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rgbClr val="001C4B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Asset Managers, Institutional Investors, Wealth Managers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062292" y="4151621"/>
            <a:ext cx="2026320" cy="125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/>
              </a:rPr>
              <a:t>Specialized solutions: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3" y="5128334"/>
            <a:ext cx="540000" cy="540000"/>
          </a:xfrm>
          <a:prstGeom prst="rect">
            <a:avLst/>
          </a:prstGeom>
        </p:spPr>
      </p:pic>
      <p:sp>
        <p:nvSpPr>
          <p:cNvPr id="34" name="4. Footnote">
            <a:extLst>
              <a:ext uri="{FF2B5EF4-FFF2-40B4-BE49-F238E27FC236}">
                <a16:creationId xmlns:a16="http://schemas.microsoft.com/office/drawing/2014/main" id="{C8DEA533-9F57-438E-8884-9AAE6661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2" y="6293366"/>
            <a:ext cx="35312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4294" indent="-642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50000"/>
                  </a:srgbClr>
                </a:solidFill>
                <a:latin typeface="Gotham Pro Bold"/>
              </a:rPr>
              <a:t>* ALTO: Amundi Leading Technologies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11669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Un nouvel horizon pour l’industrie financière | 2023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9</a:t>
            </a:fld>
            <a:endParaRPr lang="fr-FR"/>
          </a:p>
        </p:txBody>
      </p:sp>
      <p:sp>
        <p:nvSpPr>
          <p:cNvPr id="6" name="TextBox 5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796718" y="3201120"/>
            <a:ext cx="7722553" cy="140898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300" dirty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sz="3300" dirty="0" smtClean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les </a:t>
            </a:r>
            <a:r>
              <a:rPr lang="en-US" sz="3300" dirty="0" err="1" smtClean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r>
              <a:rPr lang="en-US" sz="3300" dirty="0" smtClean="0">
                <a:solidFill>
                  <a:srgbClr val="003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ALTO*</a:t>
            </a:r>
            <a:endParaRPr lang="en-US" sz="3300" dirty="0">
              <a:solidFill>
                <a:srgbClr val="003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83568" y="1698576"/>
            <a:ext cx="722538" cy="144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8900" dirty="0" smtClean="0">
                <a:solidFill>
                  <a:srgbClr val="00B4E0"/>
                </a:solidFill>
                <a:cs typeface="Arial" panose="020B0604020202020204" pitchFamily="34" charset="0"/>
              </a:rPr>
              <a:t>2</a:t>
            </a:r>
            <a:endParaRPr lang="fr-FR" sz="8900" dirty="0">
              <a:solidFill>
                <a:srgbClr val="00B4E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77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Amundi_theme_092020">
  <a:themeElements>
    <a:clrScheme name="Amundi-theme_092020">
      <a:dk1>
        <a:srgbClr val="003C64"/>
      </a:dk1>
      <a:lt1>
        <a:srgbClr val="FFFFFF"/>
      </a:lt1>
      <a:dk2>
        <a:srgbClr val="646464"/>
      </a:dk2>
      <a:lt2>
        <a:srgbClr val="E7E6E6"/>
      </a:lt2>
      <a:accent1>
        <a:srgbClr val="009EE0"/>
      </a:accent1>
      <a:accent2>
        <a:srgbClr val="004F9F"/>
      </a:accent2>
      <a:accent3>
        <a:srgbClr val="38B2B6"/>
      </a:accent3>
      <a:accent4>
        <a:srgbClr val="E6325E"/>
      </a:accent4>
      <a:accent5>
        <a:srgbClr val="F07D00"/>
      </a:accent5>
      <a:accent6>
        <a:srgbClr val="C19134"/>
      </a:accent6>
      <a:hlink>
        <a:srgbClr val="00C2F0"/>
      </a:hlink>
      <a:folHlink>
        <a:srgbClr val="4571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_4-3_AmundiAM" id="{3EDC0E7F-3BB5-6144-A093-5DAA2CA48009}" vid="{C5D74F20-70FD-004C-90EB-FADB05F0C0B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2498</Words>
  <Application>Microsoft Office PowerPoint</Application>
  <PresentationFormat>Widescreen</PresentationFormat>
  <Paragraphs>379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 Bold</vt:lpstr>
      <vt:lpstr>Arial Regular</vt:lpstr>
      <vt:lpstr>CambriaMath</vt:lpstr>
      <vt:lpstr>Gotham Pro Bold</vt:lpstr>
      <vt:lpstr>Gotham Pro Light</vt:lpstr>
      <vt:lpstr>LucidaGrande-Bold</vt:lpstr>
      <vt:lpstr>ＭＳ Ｐゴシック</vt:lpstr>
      <vt:lpstr>Arial</vt:lpstr>
      <vt:lpstr>Calibri</vt:lpstr>
      <vt:lpstr>Wingdings</vt:lpstr>
      <vt:lpstr>Amundi_theme_092020</vt:lpstr>
      <vt:lpstr>Amundi Technology, un nouvel horizon pour l’industrie financière</vt:lpstr>
      <vt:lpstr>PowerPoint Presentation</vt:lpstr>
      <vt:lpstr>PowerPoint Presentation</vt:lpstr>
      <vt:lpstr>Un environnement en rapide évolution avec des enjeux et opportunités importants</vt:lpstr>
      <vt:lpstr>PowerPoint Presentation</vt:lpstr>
      <vt:lpstr>PowerPoint Presentation</vt:lpstr>
      <vt:lpstr>Des solutions robustes et innovantes pour accompagner nos clients dans leur cœur de métier</vt:lpstr>
      <vt:lpstr>Amundi Technology et l’offre ALTO* : une suite de produits couvrant toute la chaîne de valeur de l'épargne</vt:lpstr>
      <vt:lpstr>PowerPoint Presentation</vt:lpstr>
      <vt:lpstr>Plateforme d’investissement multi classe d’actifs pour les gestionnaires d’actifs</vt:lpstr>
      <vt:lpstr>Plateforme « Core-to-Digital » pour les gestionnaires de patrimoine et les distributeurs</vt:lpstr>
      <vt:lpstr>Plateforme d’épargne ALTO* Employee Savings &amp; Retirement </vt:lpstr>
      <vt:lpstr>Des solutions spécialisées s’appuyant sur l’expérience et le savoir-faire d’Amundi</vt:lpstr>
      <vt:lpstr>ALTO* Sustainability pour développer les investissements à impact, durables et socialement responsables.</vt:lpstr>
      <vt:lpstr>PowerPoint Presentation</vt:lpstr>
      <vt:lpstr>Des plateformes de premier ordre avec la garantie d’une implémentation rapide et à faible risque</vt:lpstr>
      <vt:lpstr>Connectivité, capacités et écosystème mondiaux</vt:lpstr>
      <vt:lpstr>Partenariats stratégiques et opérationnels pour offrir aux clients les meilleures solutions </vt:lpstr>
      <vt:lpstr>Une clientèle croissante avec 47 clients en Europe et en Asie</vt:lpstr>
      <vt:lpstr>"Des solutions conçues par un gestionnaire d'actifs pour des gestionnaires d'actifs, un distributeur pour des distributeurs et un investisseur pour des investisseurs".</vt:lpstr>
    </vt:vector>
  </TitlesOfParts>
  <Manager/>
  <Company>Amundi Asset Management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seconde ligne et suite du titre troisième ligne de titre</dc:title>
  <dc:subject/>
  <dc:creator>Sauvage Romain (AMUNDI)</dc:creator>
  <cp:keywords/>
  <dc:description/>
  <cp:lastModifiedBy>Le Gall Clémence (AMUNDI)</cp:lastModifiedBy>
  <cp:revision>493</cp:revision>
  <dcterms:created xsi:type="dcterms:W3CDTF">2020-12-18T13:56:33Z</dcterms:created>
  <dcterms:modified xsi:type="dcterms:W3CDTF">2023-02-13T14:58:02Z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1197803045</vt:i4>
  </property>
  <property fmtid="{D5CDD505-2E9C-101B-9397-08002B2CF9AE}" pid="3" name="_NewReviewCycle">
    <vt:lpwstr/>
  </property>
  <property fmtid="{D5CDD505-2E9C-101B-9397-08002B2CF9AE}" pid="4" name="_EmailSubject">
    <vt:lpwstr>Amundi Technology </vt:lpwstr>
  </property>
  <property fmtid="{D5CDD505-2E9C-101B-9397-08002B2CF9AE}" pid="5" name="_AuthorEmail">
    <vt:lpwstr>romain.sauvage@amundi.com</vt:lpwstr>
  </property>
  <property fmtid="{D5CDD505-2E9C-101B-9397-08002B2CF9AE}" pid="6" name="_AuthorEmailDisplayName">
    <vt:lpwstr>Sauvage Romain (AMUNDI)</vt:lpwstr>
  </property>
  <property fmtid="{D5CDD505-2E9C-101B-9397-08002B2CF9AE}" pid="7" name="_PreviousAdHocReviewCycleID">
    <vt:i4>293934499</vt:i4>
  </property>
  <property fmtid="{D5CDD505-2E9C-101B-9397-08002B2CF9AE}" pid="8" name="MSIP_Label_6ac45191-74e4-40a9-a4c5-ab5c9391e33a_Enabled">
    <vt:lpwstr>true</vt:lpwstr>
  </property>
  <property fmtid="{D5CDD505-2E9C-101B-9397-08002B2CF9AE}" pid="9" name="MSIP_Label_6ac45191-74e4-40a9-a4c5-ab5c9391e33a_SetDate">
    <vt:lpwstr>2022-05-24T10:48:41Z</vt:lpwstr>
  </property>
  <property fmtid="{D5CDD505-2E9C-101B-9397-08002B2CF9AE}" pid="10" name="MSIP_Label_6ac45191-74e4-40a9-a4c5-ab5c9391e33a_Method">
    <vt:lpwstr>Standard</vt:lpwstr>
  </property>
  <property fmtid="{D5CDD505-2E9C-101B-9397-08002B2CF9AE}" pid="11" name="MSIP_Label_6ac45191-74e4-40a9-a4c5-ab5c9391e33a_Name">
    <vt:lpwstr>Internal Data</vt:lpwstr>
  </property>
  <property fmtid="{D5CDD505-2E9C-101B-9397-08002B2CF9AE}" pid="12" name="MSIP_Label_6ac45191-74e4-40a9-a4c5-ab5c9391e33a_SiteId">
    <vt:lpwstr>a5c34232-eadc-4609-bff3-dd6fcdae3fe2</vt:lpwstr>
  </property>
  <property fmtid="{D5CDD505-2E9C-101B-9397-08002B2CF9AE}" pid="13" name="MSIP_Label_6ac45191-74e4-40a9-a4c5-ab5c9391e33a_ActionId">
    <vt:lpwstr>5607c1a0-9ea5-4975-8a28-31fb46e9bac2</vt:lpwstr>
  </property>
  <property fmtid="{D5CDD505-2E9C-101B-9397-08002B2CF9AE}" pid="14" name="MSIP_Label_6ac45191-74e4-40a9-a4c5-ab5c9391e33a_ContentBits">
    <vt:lpwstr>0</vt:lpwstr>
  </property>
</Properties>
</file>